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77" r:id="rId9"/>
    <p:sldId id="265" r:id="rId10"/>
    <p:sldId id="263" r:id="rId11"/>
    <p:sldId id="266" r:id="rId12"/>
    <p:sldId id="264" r:id="rId13"/>
    <p:sldId id="267" r:id="rId14"/>
    <p:sldId id="268" r:id="rId15"/>
    <p:sldId id="269" r:id="rId16"/>
    <p:sldId id="270" r:id="rId17"/>
    <p:sldId id="271" r:id="rId18"/>
    <p:sldId id="272" r:id="rId19"/>
    <p:sldId id="273" r:id="rId20"/>
    <p:sldId id="275" r:id="rId21"/>
    <p:sldId id="276"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FF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6" d="100"/>
          <a:sy n="116"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2481-CA2D-44DF-825F-DA5F70B29BE5}"/>
              </a:ext>
            </a:extLst>
          </p:cNvPr>
          <p:cNvSpPr>
            <a:spLocks noGrp="1"/>
          </p:cNvSpPr>
          <p:nvPr>
            <p:ph type="ctrTitle"/>
          </p:nvPr>
        </p:nvSpPr>
        <p:spPr/>
        <p:txBody>
          <a:bodyPr/>
          <a:lstStyle/>
          <a:p>
            <a:r>
              <a:rPr lang="en-US" dirty="0"/>
              <a:t>HITCH HIKER’S GUIDE TO THE US  VISAS</a:t>
            </a:r>
          </a:p>
        </p:txBody>
      </p:sp>
      <p:sp>
        <p:nvSpPr>
          <p:cNvPr id="3" name="Subtitle 2">
            <a:extLst>
              <a:ext uri="{FF2B5EF4-FFF2-40B4-BE49-F238E27FC236}">
                <a16:creationId xmlns:a16="http://schemas.microsoft.com/office/drawing/2014/main" id="{BF9622E3-1D9A-4EF1-8483-A2A8C8BDC57A}"/>
              </a:ext>
            </a:extLst>
          </p:cNvPr>
          <p:cNvSpPr>
            <a:spLocks noGrp="1"/>
          </p:cNvSpPr>
          <p:nvPr>
            <p:ph type="subTitle" idx="1"/>
          </p:nvPr>
        </p:nvSpPr>
        <p:spPr/>
        <p:txBody>
          <a:bodyPr/>
          <a:lstStyle/>
          <a:p>
            <a:r>
              <a:rPr lang="en-US" dirty="0"/>
              <a:t>A FOREIGN forensic pathologist tale</a:t>
            </a:r>
          </a:p>
        </p:txBody>
      </p:sp>
    </p:spTree>
    <p:extLst>
      <p:ext uri="{BB962C8B-B14F-4D97-AF65-F5344CB8AC3E}">
        <p14:creationId xmlns:p14="http://schemas.microsoft.com/office/powerpoint/2010/main" val="297135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79B5-6B8F-49A0-B350-707968FA79E3}"/>
              </a:ext>
            </a:extLst>
          </p:cNvPr>
          <p:cNvSpPr>
            <a:spLocks noGrp="1"/>
          </p:cNvSpPr>
          <p:nvPr>
            <p:ph type="title"/>
          </p:nvPr>
        </p:nvSpPr>
        <p:spPr/>
        <p:txBody>
          <a:bodyPr/>
          <a:lstStyle/>
          <a:p>
            <a:r>
              <a:rPr lang="en-US" dirty="0"/>
              <a:t>Definitions and practical applications</a:t>
            </a:r>
          </a:p>
        </p:txBody>
      </p:sp>
      <p:sp>
        <p:nvSpPr>
          <p:cNvPr id="3" name="Text Placeholder 2">
            <a:extLst>
              <a:ext uri="{FF2B5EF4-FFF2-40B4-BE49-F238E27FC236}">
                <a16:creationId xmlns:a16="http://schemas.microsoft.com/office/drawing/2014/main" id="{310EFA0F-AADB-485D-A54D-B70946529E06}"/>
              </a:ext>
            </a:extLst>
          </p:cNvPr>
          <p:cNvSpPr>
            <a:spLocks noGrp="1"/>
          </p:cNvSpPr>
          <p:nvPr>
            <p:ph type="body" idx="1"/>
          </p:nvPr>
        </p:nvSpPr>
        <p:spPr/>
        <p:txBody>
          <a:bodyPr/>
          <a:lstStyle/>
          <a:p>
            <a:r>
              <a:rPr lang="en-US" dirty="0"/>
              <a:t>Conrad 30/J1 waiver</a:t>
            </a:r>
          </a:p>
        </p:txBody>
      </p:sp>
      <p:sp>
        <p:nvSpPr>
          <p:cNvPr id="4" name="Text Placeholder 3">
            <a:extLst>
              <a:ext uri="{FF2B5EF4-FFF2-40B4-BE49-F238E27FC236}">
                <a16:creationId xmlns:a16="http://schemas.microsoft.com/office/drawing/2014/main" id="{4DE4F4C6-774A-491B-A9B3-9252FDE924AE}"/>
              </a:ext>
            </a:extLst>
          </p:cNvPr>
          <p:cNvSpPr>
            <a:spLocks noGrp="1"/>
          </p:cNvSpPr>
          <p:nvPr>
            <p:ph type="body" sz="half" idx="15"/>
          </p:nvPr>
        </p:nvSpPr>
        <p:spPr/>
        <p:txBody>
          <a:bodyPr/>
          <a:lstStyle/>
          <a:p>
            <a:r>
              <a:rPr lang="en-US" dirty="0"/>
              <a:t>Conrad 30 program:</a:t>
            </a:r>
          </a:p>
          <a:p>
            <a:pPr marL="285750" indent="-285750">
              <a:buFont typeface="Wingdings" panose="05000000000000000000" pitchFamily="2" charset="2"/>
              <a:buChar char="Ø"/>
            </a:pPr>
            <a:r>
              <a:rPr lang="en-US" dirty="0"/>
              <a:t>30 waivers per state for PRIMARY CARE in underserved areas</a:t>
            </a:r>
          </a:p>
          <a:p>
            <a:pPr marL="285750" indent="-285750">
              <a:buFont typeface="Wingdings" panose="05000000000000000000" pitchFamily="2" charset="2"/>
              <a:buChar char="Ø"/>
            </a:pPr>
            <a:r>
              <a:rPr lang="en-US" dirty="0"/>
              <a:t>Up to 10 waivers allocated to specialties</a:t>
            </a:r>
          </a:p>
          <a:p>
            <a:pPr marL="285750" indent="-285750">
              <a:buFont typeface="Wingdings" panose="05000000000000000000" pitchFamily="2" charset="2"/>
              <a:buChar char="Ø"/>
            </a:pPr>
            <a:r>
              <a:rPr lang="en-US" dirty="0"/>
              <a:t>States can choose to allocate 0 slots to specialties</a:t>
            </a:r>
          </a:p>
          <a:p>
            <a:endParaRPr lang="en-US" dirty="0"/>
          </a:p>
          <a:p>
            <a:pPr marL="285750" indent="-285750">
              <a:buFont typeface="Wingdings" panose="05000000000000000000" pitchFamily="2" charset="2"/>
              <a:buChar char="Ø"/>
            </a:pPr>
            <a:r>
              <a:rPr lang="en-US" sz="2400" dirty="0">
                <a:solidFill>
                  <a:srgbClr val="FF0000"/>
                </a:solidFill>
              </a:rPr>
              <a:t>DIRECT PATIENT CARE</a:t>
            </a:r>
          </a:p>
        </p:txBody>
      </p:sp>
      <p:sp>
        <p:nvSpPr>
          <p:cNvPr id="5" name="Text Placeholder 4">
            <a:extLst>
              <a:ext uri="{FF2B5EF4-FFF2-40B4-BE49-F238E27FC236}">
                <a16:creationId xmlns:a16="http://schemas.microsoft.com/office/drawing/2014/main" id="{6E1AEA48-7D2C-44F4-9CA1-B3B89DBA6780}"/>
              </a:ext>
            </a:extLst>
          </p:cNvPr>
          <p:cNvSpPr>
            <a:spLocks noGrp="1"/>
          </p:cNvSpPr>
          <p:nvPr>
            <p:ph type="body" sz="quarter" idx="3"/>
          </p:nvPr>
        </p:nvSpPr>
        <p:spPr>
          <a:xfrm>
            <a:off x="3883659" y="1981200"/>
            <a:ext cx="2936241" cy="576262"/>
          </a:xfrm>
        </p:spPr>
        <p:txBody>
          <a:bodyPr/>
          <a:lstStyle/>
          <a:p>
            <a:r>
              <a:rPr lang="en-US" dirty="0"/>
              <a:t>Conrad 30/J1 waiver cont..</a:t>
            </a:r>
          </a:p>
        </p:txBody>
      </p:sp>
      <p:sp>
        <p:nvSpPr>
          <p:cNvPr id="6" name="Text Placeholder 5">
            <a:extLst>
              <a:ext uri="{FF2B5EF4-FFF2-40B4-BE49-F238E27FC236}">
                <a16:creationId xmlns:a16="http://schemas.microsoft.com/office/drawing/2014/main" id="{84279754-4CBF-4074-9B8E-39E445B40861}"/>
              </a:ext>
            </a:extLst>
          </p:cNvPr>
          <p:cNvSpPr>
            <a:spLocks noGrp="1"/>
          </p:cNvSpPr>
          <p:nvPr>
            <p:ph type="body" sz="half" idx="16"/>
          </p:nvPr>
        </p:nvSpPr>
        <p:spPr/>
        <p:txBody>
          <a:bodyPr/>
          <a:lstStyle/>
          <a:p>
            <a:pPr marL="285750" indent="-285750">
              <a:buFont typeface="Wingdings" panose="05000000000000000000" pitchFamily="2" charset="2"/>
              <a:buChar char="Ø"/>
            </a:pPr>
            <a:r>
              <a:rPr lang="en-US" dirty="0"/>
              <a:t>MUA= Medically underserved areas defined by zip code</a:t>
            </a:r>
          </a:p>
          <a:p>
            <a:pPr marL="285750" indent="-285750">
              <a:buFont typeface="Wingdings" panose="05000000000000000000" pitchFamily="2" charset="2"/>
              <a:buChar char="Ø"/>
            </a:pPr>
            <a:r>
              <a:rPr lang="en-US" dirty="0"/>
              <a:t>Found through </a:t>
            </a:r>
            <a:r>
              <a:rPr lang="en-US" dirty="0">
                <a:solidFill>
                  <a:srgbClr val="FF00FF"/>
                </a:solidFill>
              </a:rPr>
              <a:t>3Rnet.com </a:t>
            </a:r>
            <a:r>
              <a:rPr lang="en-US" dirty="0"/>
              <a:t>via an address search to see if office/ hospital qualifies as “Medically underserved”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Can circumvent zip code with medically underserved specialty (all ME offices technically serve the underserved)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7" name="Text Placeholder 6">
            <a:extLst>
              <a:ext uri="{FF2B5EF4-FFF2-40B4-BE49-F238E27FC236}">
                <a16:creationId xmlns:a16="http://schemas.microsoft.com/office/drawing/2014/main" id="{0E696D65-0CA8-414F-991F-ED00B2597DCC}"/>
              </a:ext>
            </a:extLst>
          </p:cNvPr>
          <p:cNvSpPr>
            <a:spLocks noGrp="1"/>
          </p:cNvSpPr>
          <p:nvPr>
            <p:ph type="body" sz="quarter" idx="13"/>
          </p:nvPr>
        </p:nvSpPr>
        <p:spPr/>
        <p:txBody>
          <a:bodyPr/>
          <a:lstStyle/>
          <a:p>
            <a:r>
              <a:rPr lang="en-US" dirty="0"/>
              <a:t>J1 waiver application</a:t>
            </a:r>
          </a:p>
        </p:txBody>
      </p:sp>
      <p:sp>
        <p:nvSpPr>
          <p:cNvPr id="8" name="Text Placeholder 7">
            <a:extLst>
              <a:ext uri="{FF2B5EF4-FFF2-40B4-BE49-F238E27FC236}">
                <a16:creationId xmlns:a16="http://schemas.microsoft.com/office/drawing/2014/main" id="{9166BE43-B46D-49DF-A4CF-C2E702E8C3AB}"/>
              </a:ext>
            </a:extLst>
          </p:cNvPr>
          <p:cNvSpPr>
            <a:spLocks noGrp="1"/>
          </p:cNvSpPr>
          <p:nvPr>
            <p:ph type="body" sz="half" idx="17"/>
          </p:nvPr>
        </p:nvSpPr>
        <p:spPr/>
        <p:txBody>
          <a:bodyPr/>
          <a:lstStyle/>
          <a:p>
            <a:pPr marL="285750" indent="-285750">
              <a:buFont typeface="Wingdings" panose="05000000000000000000" pitchFamily="2" charset="2"/>
              <a:buChar char="Ø"/>
            </a:pPr>
            <a:r>
              <a:rPr lang="en-US" dirty="0"/>
              <a:t>First Monday of every October (annual application)</a:t>
            </a:r>
          </a:p>
          <a:p>
            <a:pPr marL="285750" indent="-285750">
              <a:buFont typeface="Wingdings" panose="05000000000000000000" pitchFamily="2" charset="2"/>
              <a:buChar char="Ø"/>
            </a:pPr>
            <a:r>
              <a:rPr lang="en-US" dirty="0"/>
              <a:t>First come, first serve basis</a:t>
            </a:r>
          </a:p>
          <a:p>
            <a:endParaRPr lang="en-US" dirty="0"/>
          </a:p>
          <a:p>
            <a:pPr marL="285750" indent="-285750">
              <a:buFont typeface="Wingdings" panose="05000000000000000000" pitchFamily="2" charset="2"/>
              <a:buChar char="Ø"/>
            </a:pPr>
            <a:r>
              <a:rPr lang="en-US" dirty="0"/>
              <a:t>Need to have a job already lined up shortly after beginning fellowship to allow time for paperwork and filing that October (3 months into fellowship)</a:t>
            </a:r>
          </a:p>
        </p:txBody>
      </p:sp>
    </p:spTree>
    <p:extLst>
      <p:ext uri="{BB962C8B-B14F-4D97-AF65-F5344CB8AC3E}">
        <p14:creationId xmlns:p14="http://schemas.microsoft.com/office/powerpoint/2010/main" val="296821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0860-DCCA-4080-B7A9-441078017E44}"/>
              </a:ext>
            </a:extLst>
          </p:cNvPr>
          <p:cNvSpPr>
            <a:spLocks noGrp="1"/>
          </p:cNvSpPr>
          <p:nvPr>
            <p:ph type="title"/>
          </p:nvPr>
        </p:nvSpPr>
        <p:spPr/>
        <p:txBody>
          <a:bodyPr/>
          <a:lstStyle/>
          <a:p>
            <a:r>
              <a:rPr lang="en-US" dirty="0"/>
              <a:t>Limiting factors</a:t>
            </a:r>
          </a:p>
        </p:txBody>
      </p:sp>
      <p:sp>
        <p:nvSpPr>
          <p:cNvPr id="3" name="Text Placeholder 2">
            <a:extLst>
              <a:ext uri="{FF2B5EF4-FFF2-40B4-BE49-F238E27FC236}">
                <a16:creationId xmlns:a16="http://schemas.microsoft.com/office/drawing/2014/main" id="{1E63AB0E-1E2F-4AF3-8769-48D34E08F56A}"/>
              </a:ext>
            </a:extLst>
          </p:cNvPr>
          <p:cNvSpPr>
            <a:spLocks noGrp="1"/>
          </p:cNvSpPr>
          <p:nvPr>
            <p:ph type="body" idx="1"/>
          </p:nvPr>
        </p:nvSpPr>
        <p:spPr/>
        <p:txBody>
          <a:bodyPr/>
          <a:lstStyle/>
          <a:p>
            <a:r>
              <a:rPr lang="en-US" dirty="0"/>
              <a:t>Who offers these positions?</a:t>
            </a:r>
          </a:p>
        </p:txBody>
      </p:sp>
      <p:sp>
        <p:nvSpPr>
          <p:cNvPr id="4" name="Text Placeholder 3">
            <a:extLst>
              <a:ext uri="{FF2B5EF4-FFF2-40B4-BE49-F238E27FC236}">
                <a16:creationId xmlns:a16="http://schemas.microsoft.com/office/drawing/2014/main" id="{A27433B4-8639-4AB7-9737-5007A00A0AE1}"/>
              </a:ext>
            </a:extLst>
          </p:cNvPr>
          <p:cNvSpPr>
            <a:spLocks noGrp="1"/>
          </p:cNvSpPr>
          <p:nvPr>
            <p:ph type="body" sz="half" idx="15"/>
          </p:nvPr>
        </p:nvSpPr>
        <p:spPr/>
        <p:txBody>
          <a:bodyPr>
            <a:normAutofit lnSpcReduction="10000"/>
          </a:bodyPr>
          <a:lstStyle/>
          <a:p>
            <a:r>
              <a:rPr lang="en-US" dirty="0"/>
              <a:t>So far only a few states offer Forensic waivers:</a:t>
            </a:r>
          </a:p>
          <a:p>
            <a:pPr marL="285750" indent="-285750">
              <a:buFont typeface="Wingdings" panose="05000000000000000000" pitchFamily="2" charset="2"/>
              <a:buChar char="Ø"/>
            </a:pPr>
            <a:r>
              <a:rPr lang="en-US" dirty="0"/>
              <a:t>Wisconsin</a:t>
            </a:r>
          </a:p>
          <a:p>
            <a:pPr marL="285750" indent="-285750">
              <a:buFont typeface="Wingdings" panose="05000000000000000000" pitchFamily="2" charset="2"/>
              <a:buChar char="Ø"/>
            </a:pPr>
            <a:r>
              <a:rPr lang="en-US" dirty="0"/>
              <a:t>Virginia</a:t>
            </a:r>
          </a:p>
          <a:p>
            <a:pPr marL="285750" indent="-285750">
              <a:buFont typeface="Wingdings" panose="05000000000000000000" pitchFamily="2" charset="2"/>
              <a:buChar char="Ø"/>
            </a:pPr>
            <a:r>
              <a:rPr lang="en-US" dirty="0"/>
              <a:t>Washington State (no longer)</a:t>
            </a:r>
          </a:p>
          <a:p>
            <a:pPr marL="285750" indent="-285750">
              <a:buFont typeface="Wingdings" panose="05000000000000000000" pitchFamily="2" charset="2"/>
              <a:buChar char="Ø"/>
            </a:pPr>
            <a:r>
              <a:rPr lang="en-US" dirty="0"/>
              <a:t>Maryland</a:t>
            </a:r>
          </a:p>
          <a:p>
            <a:pPr marL="285750" indent="-285750">
              <a:buFont typeface="Wingdings" panose="05000000000000000000" pitchFamily="2" charset="2"/>
              <a:buChar char="Ø"/>
            </a:pPr>
            <a:r>
              <a:rPr lang="en-US" dirty="0"/>
              <a:t>Montana?</a:t>
            </a:r>
          </a:p>
          <a:p>
            <a:pPr marL="285750" indent="-285750">
              <a:buFont typeface="Wingdings" panose="05000000000000000000" pitchFamily="2" charset="2"/>
              <a:buChar char="Ø"/>
            </a:pPr>
            <a:r>
              <a:rPr lang="en-US" dirty="0"/>
              <a:t>Georgia (new!)</a:t>
            </a:r>
          </a:p>
          <a:p>
            <a:pPr marL="285750" indent="-285750">
              <a:buFont typeface="Wingdings" panose="05000000000000000000" pitchFamily="2" charset="2"/>
              <a:buChar char="Ø"/>
            </a:pPr>
            <a:r>
              <a:rPr lang="en-US" dirty="0"/>
              <a:t>Michigan</a:t>
            </a:r>
          </a:p>
          <a:p>
            <a:pPr marL="285750" indent="-285750">
              <a:buFont typeface="Wingdings" panose="05000000000000000000" pitchFamily="2" charset="2"/>
              <a:buChar char="Ø"/>
            </a:pPr>
            <a:r>
              <a:rPr lang="en-US" dirty="0"/>
              <a:t>North Dakota?</a:t>
            </a:r>
          </a:p>
          <a:p>
            <a:pPr marL="285750" indent="-285750">
              <a:buFont typeface="Wingdings" panose="05000000000000000000" pitchFamily="2" charset="2"/>
              <a:buChar char="Ø"/>
            </a:pPr>
            <a:r>
              <a:rPr lang="en-US" dirty="0"/>
              <a:t>New Jersey</a:t>
            </a:r>
          </a:p>
        </p:txBody>
      </p:sp>
      <p:sp>
        <p:nvSpPr>
          <p:cNvPr id="6" name="Text Placeholder 5">
            <a:extLst>
              <a:ext uri="{FF2B5EF4-FFF2-40B4-BE49-F238E27FC236}">
                <a16:creationId xmlns:a16="http://schemas.microsoft.com/office/drawing/2014/main" id="{2B1AF4C1-94D8-4D2D-B452-A69D4FC03CF8}"/>
              </a:ext>
            </a:extLst>
          </p:cNvPr>
          <p:cNvSpPr>
            <a:spLocks noGrp="1"/>
          </p:cNvSpPr>
          <p:nvPr>
            <p:ph type="body" sz="half" idx="16"/>
          </p:nvPr>
        </p:nvSpPr>
        <p:spPr/>
        <p:txBody>
          <a:bodyPr/>
          <a:lstStyle/>
          <a:p>
            <a:r>
              <a:rPr lang="en-US" dirty="0"/>
              <a:t>WHERE DO WE START?</a:t>
            </a:r>
          </a:p>
          <a:p>
            <a:endParaRPr lang="en-US" dirty="0"/>
          </a:p>
          <a:p>
            <a:r>
              <a:rPr lang="en-US" dirty="0"/>
              <a:t>Just because a state offers the ability for a forensic pathologist to waive, does not mean an office is willing to do the waiver due to budget limitations, lack of lawyers or staff to be able to coordinate the process.</a:t>
            </a:r>
          </a:p>
          <a:p>
            <a:endParaRPr lang="en-US" dirty="0"/>
          </a:p>
          <a:p>
            <a:endParaRPr lang="en-US" dirty="0"/>
          </a:p>
        </p:txBody>
      </p:sp>
      <p:sp>
        <p:nvSpPr>
          <p:cNvPr id="10" name="Text Placeholder 9">
            <a:extLst>
              <a:ext uri="{FF2B5EF4-FFF2-40B4-BE49-F238E27FC236}">
                <a16:creationId xmlns:a16="http://schemas.microsoft.com/office/drawing/2014/main" id="{7A9973B1-F9F3-4878-9C34-719353D92700}"/>
              </a:ext>
            </a:extLst>
          </p:cNvPr>
          <p:cNvSpPr>
            <a:spLocks noGrp="1"/>
          </p:cNvSpPr>
          <p:nvPr>
            <p:ph type="body" sz="half" idx="17"/>
          </p:nvPr>
        </p:nvSpPr>
        <p:spPr>
          <a:xfrm>
            <a:off x="7118721" y="2667000"/>
            <a:ext cx="2932113" cy="3589338"/>
          </a:xfrm>
        </p:spPr>
        <p:txBody>
          <a:bodyPr/>
          <a:lstStyle/>
          <a:p>
            <a:r>
              <a:rPr lang="en-US" dirty="0"/>
              <a:t>Just because a state offers a waiver, does not mean that situation will remain the same forever</a:t>
            </a:r>
          </a:p>
          <a:p>
            <a:endParaRPr lang="en-US" dirty="0"/>
          </a:p>
          <a:p>
            <a:r>
              <a:rPr lang="en-US" dirty="0"/>
              <a:t>Washington state used to offer J1 waivers but for unknown reasons, no longer does</a:t>
            </a:r>
          </a:p>
          <a:p>
            <a:endParaRPr lang="en-US" dirty="0"/>
          </a:p>
          <a:p>
            <a:r>
              <a:rPr lang="en-US" dirty="0"/>
              <a:t>Adds to the confusion and research needed by the applicant to seek out employment</a:t>
            </a:r>
          </a:p>
        </p:txBody>
      </p:sp>
    </p:spTree>
    <p:extLst>
      <p:ext uri="{BB962C8B-B14F-4D97-AF65-F5344CB8AC3E}">
        <p14:creationId xmlns:p14="http://schemas.microsoft.com/office/powerpoint/2010/main" val="279720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C799-07C2-41F3-8414-9B9FA55FB41C}"/>
              </a:ext>
            </a:extLst>
          </p:cNvPr>
          <p:cNvSpPr>
            <a:spLocks noGrp="1"/>
          </p:cNvSpPr>
          <p:nvPr>
            <p:ph type="title"/>
          </p:nvPr>
        </p:nvSpPr>
        <p:spPr/>
        <p:txBody>
          <a:bodyPr/>
          <a:lstStyle/>
          <a:p>
            <a:r>
              <a:rPr lang="en-US" dirty="0"/>
              <a:t>Limiting factors</a:t>
            </a:r>
          </a:p>
        </p:txBody>
      </p:sp>
      <p:sp>
        <p:nvSpPr>
          <p:cNvPr id="3" name="Text Placeholder 2">
            <a:extLst>
              <a:ext uri="{FF2B5EF4-FFF2-40B4-BE49-F238E27FC236}">
                <a16:creationId xmlns:a16="http://schemas.microsoft.com/office/drawing/2014/main" id="{3A714DD8-F17B-4F44-B5E3-3273778A0F3F}"/>
              </a:ext>
            </a:extLst>
          </p:cNvPr>
          <p:cNvSpPr>
            <a:spLocks noGrp="1"/>
          </p:cNvSpPr>
          <p:nvPr>
            <p:ph type="body" idx="1"/>
          </p:nvPr>
        </p:nvSpPr>
        <p:spPr/>
        <p:txBody>
          <a:bodyPr/>
          <a:lstStyle/>
          <a:p>
            <a:r>
              <a:rPr lang="en-US" dirty="0"/>
              <a:t>Lack of education</a:t>
            </a:r>
          </a:p>
        </p:txBody>
      </p:sp>
      <p:sp>
        <p:nvSpPr>
          <p:cNvPr id="4" name="Text Placeholder 3">
            <a:extLst>
              <a:ext uri="{FF2B5EF4-FFF2-40B4-BE49-F238E27FC236}">
                <a16:creationId xmlns:a16="http://schemas.microsoft.com/office/drawing/2014/main" id="{E41DB4A8-960F-40CD-893F-EE785CE0B354}"/>
              </a:ext>
            </a:extLst>
          </p:cNvPr>
          <p:cNvSpPr>
            <a:spLocks noGrp="1"/>
          </p:cNvSpPr>
          <p:nvPr>
            <p:ph type="body" sz="half" idx="15"/>
          </p:nvPr>
        </p:nvSpPr>
        <p:spPr/>
        <p:txBody>
          <a:bodyPr/>
          <a:lstStyle/>
          <a:p>
            <a:pPr marL="285750" indent="-285750">
              <a:buFont typeface="Wingdings" panose="05000000000000000000" pitchFamily="2" charset="2"/>
              <a:buChar char="Ø"/>
            </a:pPr>
            <a:r>
              <a:rPr lang="en-US" dirty="0"/>
              <a:t>For both employer and employee</a:t>
            </a:r>
          </a:p>
          <a:p>
            <a:pPr marL="742950" lvl="1" indent="-285750">
              <a:buFont typeface="Wingdings" panose="05000000000000000000" pitchFamily="2" charset="2"/>
              <a:buChar char="Ø"/>
            </a:pPr>
            <a:r>
              <a:rPr lang="en-US" dirty="0"/>
              <a:t>Creates a time gap to learn</a:t>
            </a:r>
          </a:p>
          <a:p>
            <a:pPr marL="742950" lvl="1" indent="-285750">
              <a:buFont typeface="Wingdings" panose="05000000000000000000" pitchFamily="2" charset="2"/>
              <a:buChar char="Ø"/>
            </a:pPr>
            <a:r>
              <a:rPr lang="en-US" dirty="0"/>
              <a:t>Can be months worth of time</a:t>
            </a:r>
          </a:p>
          <a:p>
            <a:pPr marL="742950" lvl="1"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Amenable by a private immigration attorney to educate both parties</a:t>
            </a:r>
          </a:p>
        </p:txBody>
      </p:sp>
      <p:sp>
        <p:nvSpPr>
          <p:cNvPr id="5" name="Text Placeholder 4">
            <a:extLst>
              <a:ext uri="{FF2B5EF4-FFF2-40B4-BE49-F238E27FC236}">
                <a16:creationId xmlns:a16="http://schemas.microsoft.com/office/drawing/2014/main" id="{4938D3ED-1023-4F84-A02B-4AB3CFD4887A}"/>
              </a:ext>
            </a:extLst>
          </p:cNvPr>
          <p:cNvSpPr>
            <a:spLocks noGrp="1"/>
          </p:cNvSpPr>
          <p:nvPr>
            <p:ph type="body" sz="quarter" idx="3"/>
          </p:nvPr>
        </p:nvSpPr>
        <p:spPr/>
        <p:txBody>
          <a:bodyPr/>
          <a:lstStyle/>
          <a:p>
            <a:r>
              <a:rPr lang="en-US" dirty="0"/>
              <a:t>Finances</a:t>
            </a:r>
          </a:p>
        </p:txBody>
      </p:sp>
      <p:sp>
        <p:nvSpPr>
          <p:cNvPr id="6" name="Text Placeholder 5">
            <a:extLst>
              <a:ext uri="{FF2B5EF4-FFF2-40B4-BE49-F238E27FC236}">
                <a16:creationId xmlns:a16="http://schemas.microsoft.com/office/drawing/2014/main" id="{6299911E-3B55-44F5-968B-AC8966EDE907}"/>
              </a:ext>
            </a:extLst>
          </p:cNvPr>
          <p:cNvSpPr>
            <a:spLocks noGrp="1"/>
          </p:cNvSpPr>
          <p:nvPr>
            <p:ph type="body" sz="half" idx="16"/>
          </p:nvPr>
        </p:nvSpPr>
        <p:spPr/>
        <p:txBody>
          <a:bodyPr/>
          <a:lstStyle/>
          <a:p>
            <a:pPr marL="285750" indent="-285750">
              <a:buFont typeface="Wingdings" panose="05000000000000000000" pitchFamily="2" charset="2"/>
              <a:buChar char="Ø"/>
            </a:pPr>
            <a:r>
              <a:rPr lang="en-US" dirty="0"/>
              <a:t>Upwards of $10,000 for sponsoring office</a:t>
            </a:r>
          </a:p>
          <a:p>
            <a:pPr marL="742950" lvl="1" indent="-285750">
              <a:buFont typeface="Wingdings" panose="05000000000000000000" pitchFamily="2" charset="2"/>
              <a:buChar char="Ø"/>
            </a:pPr>
            <a:r>
              <a:rPr lang="en-US" dirty="0"/>
              <a:t>H1b visa cannot be funded by the applicant and must be provided by the sponsoring agency</a:t>
            </a:r>
          </a:p>
          <a:p>
            <a:pPr marL="742950" lvl="1"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Lawyer fees/government fees/expedited fees/J1 waiver fee</a:t>
            </a:r>
          </a:p>
          <a:p>
            <a:pPr marL="742950" lvl="1" indent="-285750">
              <a:buFont typeface="Wingdings" panose="05000000000000000000" pitchFamily="2" charset="2"/>
              <a:buChar char="Ø"/>
            </a:pPr>
            <a:r>
              <a:rPr lang="en-US" dirty="0"/>
              <a:t>Up to $10,000 for an applicant with $300-500 thousand in debt</a:t>
            </a:r>
          </a:p>
        </p:txBody>
      </p:sp>
      <p:sp>
        <p:nvSpPr>
          <p:cNvPr id="7" name="Text Placeholder 6">
            <a:extLst>
              <a:ext uri="{FF2B5EF4-FFF2-40B4-BE49-F238E27FC236}">
                <a16:creationId xmlns:a16="http://schemas.microsoft.com/office/drawing/2014/main" id="{4DACE58B-502E-46F6-B68D-DDC21EB2364A}"/>
              </a:ext>
            </a:extLst>
          </p:cNvPr>
          <p:cNvSpPr>
            <a:spLocks noGrp="1"/>
          </p:cNvSpPr>
          <p:nvPr>
            <p:ph type="body" sz="quarter" idx="13"/>
          </p:nvPr>
        </p:nvSpPr>
        <p:spPr/>
        <p:txBody>
          <a:bodyPr/>
          <a:lstStyle/>
          <a:p>
            <a:r>
              <a:rPr lang="en-US" dirty="0"/>
              <a:t>Finances</a:t>
            </a:r>
          </a:p>
        </p:txBody>
      </p:sp>
      <p:sp>
        <p:nvSpPr>
          <p:cNvPr id="8" name="Text Placeholder 7">
            <a:extLst>
              <a:ext uri="{FF2B5EF4-FFF2-40B4-BE49-F238E27FC236}">
                <a16:creationId xmlns:a16="http://schemas.microsoft.com/office/drawing/2014/main" id="{625363D2-F5D9-43A6-89D0-35232557F157}"/>
              </a:ext>
            </a:extLst>
          </p:cNvPr>
          <p:cNvSpPr>
            <a:spLocks noGrp="1"/>
          </p:cNvSpPr>
          <p:nvPr>
            <p:ph type="body" sz="half" idx="17"/>
          </p:nvPr>
        </p:nvSpPr>
        <p:spPr/>
        <p:txBody>
          <a:bodyPr/>
          <a:lstStyle/>
          <a:p>
            <a:pPr marL="285750" indent="-285750">
              <a:buFont typeface="Wingdings" panose="05000000000000000000" pitchFamily="2" charset="2"/>
              <a:buChar char="Ø"/>
            </a:pPr>
            <a:r>
              <a:rPr lang="en-US" dirty="0"/>
              <a:t>Entire process from H1b to Green card (next phase) is upwards of $40,000 if sponsoring agency is WILLING to sponsor a green card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H1b visas are good for 6 years</a:t>
            </a:r>
          </a:p>
          <a:p>
            <a:pPr marL="742950" lvl="1" indent="-285750">
              <a:buFont typeface="Wingdings" panose="05000000000000000000" pitchFamily="2" charset="2"/>
              <a:buChar char="Ø"/>
            </a:pPr>
            <a:r>
              <a:rPr lang="en-US" dirty="0"/>
              <a:t>Must go home if you cannot get a green card</a:t>
            </a:r>
          </a:p>
        </p:txBody>
      </p:sp>
    </p:spTree>
    <p:extLst>
      <p:ext uri="{BB962C8B-B14F-4D97-AF65-F5344CB8AC3E}">
        <p14:creationId xmlns:p14="http://schemas.microsoft.com/office/powerpoint/2010/main" val="182653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60C29-3B62-40EE-A781-49FEBA01610E}"/>
              </a:ext>
            </a:extLst>
          </p:cNvPr>
          <p:cNvPicPr>
            <a:picLocks noChangeAspect="1"/>
          </p:cNvPicPr>
          <p:nvPr/>
        </p:nvPicPr>
        <p:blipFill>
          <a:blip r:embed="rId2"/>
          <a:stretch>
            <a:fillRect/>
          </a:stretch>
        </p:blipFill>
        <p:spPr>
          <a:xfrm>
            <a:off x="251668" y="204131"/>
            <a:ext cx="11652309" cy="6449737"/>
          </a:xfrm>
          <a:prstGeom prst="rect">
            <a:avLst/>
          </a:prstGeom>
        </p:spPr>
      </p:pic>
    </p:spTree>
    <p:extLst>
      <p:ext uri="{BB962C8B-B14F-4D97-AF65-F5344CB8AC3E}">
        <p14:creationId xmlns:p14="http://schemas.microsoft.com/office/powerpoint/2010/main" val="54534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DDF2-9E10-4898-991E-579990988F87}"/>
              </a:ext>
            </a:extLst>
          </p:cNvPr>
          <p:cNvSpPr>
            <a:spLocks noGrp="1"/>
          </p:cNvSpPr>
          <p:nvPr>
            <p:ph type="title"/>
          </p:nvPr>
        </p:nvSpPr>
        <p:spPr/>
        <p:txBody>
          <a:bodyPr/>
          <a:lstStyle/>
          <a:p>
            <a:r>
              <a:rPr lang="en-US" dirty="0"/>
              <a:t>Three-year commitment</a:t>
            </a:r>
            <a:br>
              <a:rPr lang="en-US" dirty="0"/>
            </a:br>
            <a:r>
              <a:rPr lang="en-US" sz="1800" dirty="0"/>
              <a:t>“Can be great, can be hang yourself in the closet moment”</a:t>
            </a:r>
          </a:p>
        </p:txBody>
      </p:sp>
      <p:sp>
        <p:nvSpPr>
          <p:cNvPr id="3" name="Text Placeholder 2">
            <a:extLst>
              <a:ext uri="{FF2B5EF4-FFF2-40B4-BE49-F238E27FC236}">
                <a16:creationId xmlns:a16="http://schemas.microsoft.com/office/drawing/2014/main" id="{4B9DCE80-889B-4BF1-BAA7-CDF9C7A51A49}"/>
              </a:ext>
            </a:extLst>
          </p:cNvPr>
          <p:cNvSpPr>
            <a:spLocks noGrp="1"/>
          </p:cNvSpPr>
          <p:nvPr>
            <p:ph type="body" idx="1"/>
          </p:nvPr>
        </p:nvSpPr>
        <p:spPr/>
        <p:txBody>
          <a:bodyPr/>
          <a:lstStyle/>
          <a:p>
            <a:r>
              <a:rPr lang="en-US" dirty="0"/>
              <a:t>H1b visa abuse</a:t>
            </a:r>
          </a:p>
        </p:txBody>
      </p:sp>
      <p:sp>
        <p:nvSpPr>
          <p:cNvPr id="4" name="Content Placeholder 3">
            <a:extLst>
              <a:ext uri="{FF2B5EF4-FFF2-40B4-BE49-F238E27FC236}">
                <a16:creationId xmlns:a16="http://schemas.microsoft.com/office/drawing/2014/main" id="{539E1743-4BE6-4AD0-906C-9F9FD6E73191}"/>
              </a:ext>
            </a:extLst>
          </p:cNvPr>
          <p:cNvSpPr>
            <a:spLocks noGrp="1"/>
          </p:cNvSpPr>
          <p:nvPr>
            <p:ph sz="half" idx="2"/>
          </p:nvPr>
        </p:nvSpPr>
        <p:spPr/>
        <p:txBody>
          <a:bodyPr>
            <a:normAutofit lnSpcReduction="10000"/>
          </a:bodyPr>
          <a:lstStyle/>
          <a:p>
            <a:r>
              <a:rPr lang="en-US" dirty="0"/>
              <a:t>Well known amongst the community of immigrants that you will be “taken advantage of”</a:t>
            </a:r>
          </a:p>
          <a:p>
            <a:r>
              <a:rPr lang="en-US" dirty="0"/>
              <a:t>Personal experience in this matter</a:t>
            </a:r>
          </a:p>
          <a:p>
            <a:r>
              <a:rPr lang="en-US" dirty="0"/>
              <a:t>Lack of ability to chose best fit job situation due to minimal choices and desperation</a:t>
            </a:r>
          </a:p>
          <a:p>
            <a:r>
              <a:rPr lang="en-US" dirty="0"/>
              <a:t>Choice of unemployment vs career progression with/without debt is not actually a choice</a:t>
            </a:r>
          </a:p>
        </p:txBody>
      </p:sp>
      <p:sp>
        <p:nvSpPr>
          <p:cNvPr id="5" name="Text Placeholder 4">
            <a:extLst>
              <a:ext uri="{FF2B5EF4-FFF2-40B4-BE49-F238E27FC236}">
                <a16:creationId xmlns:a16="http://schemas.microsoft.com/office/drawing/2014/main" id="{AAF3676D-266F-4778-B382-B39179228B20}"/>
              </a:ext>
            </a:extLst>
          </p:cNvPr>
          <p:cNvSpPr>
            <a:spLocks noGrp="1"/>
          </p:cNvSpPr>
          <p:nvPr>
            <p:ph type="body" sz="quarter" idx="3"/>
          </p:nvPr>
        </p:nvSpPr>
        <p:spPr/>
        <p:txBody>
          <a:bodyPr/>
          <a:lstStyle/>
          <a:p>
            <a:r>
              <a:rPr lang="en-US" dirty="0"/>
              <a:t>H1b visa transfer</a:t>
            </a:r>
          </a:p>
        </p:txBody>
      </p:sp>
      <p:sp>
        <p:nvSpPr>
          <p:cNvPr id="6" name="Content Placeholder 5">
            <a:extLst>
              <a:ext uri="{FF2B5EF4-FFF2-40B4-BE49-F238E27FC236}">
                <a16:creationId xmlns:a16="http://schemas.microsoft.com/office/drawing/2014/main" id="{870A09E1-5F93-4874-8D7E-45A0567DC8FD}"/>
              </a:ext>
            </a:extLst>
          </p:cNvPr>
          <p:cNvSpPr>
            <a:spLocks noGrp="1"/>
          </p:cNvSpPr>
          <p:nvPr>
            <p:ph sz="quarter" idx="4"/>
          </p:nvPr>
        </p:nvSpPr>
        <p:spPr/>
        <p:txBody>
          <a:bodyPr>
            <a:normAutofit lnSpcReduction="10000"/>
          </a:bodyPr>
          <a:lstStyle/>
          <a:p>
            <a:r>
              <a:rPr lang="en-US" dirty="0"/>
              <a:t>Can transfer to another medically underserved area. </a:t>
            </a:r>
          </a:p>
          <a:p>
            <a:r>
              <a:rPr lang="en-US" dirty="0"/>
              <a:t>Must be governed by an underserved zip code </a:t>
            </a:r>
          </a:p>
          <a:p>
            <a:r>
              <a:rPr lang="en-US" dirty="0"/>
              <a:t>Only one chance to do this</a:t>
            </a:r>
          </a:p>
          <a:p>
            <a:r>
              <a:rPr lang="en-US" dirty="0">
                <a:solidFill>
                  <a:srgbClr val="9999FF"/>
                </a:solidFill>
              </a:rPr>
              <a:t>Minimal options and no resources to find out where to apply</a:t>
            </a:r>
          </a:p>
          <a:p>
            <a:r>
              <a:rPr lang="en-US" dirty="0"/>
              <a:t>Costly to applicant and employer (up to $9,000) combined</a:t>
            </a:r>
          </a:p>
          <a:p>
            <a:r>
              <a:rPr lang="en-US" dirty="0"/>
              <a:t>60 days to find a job (resignation or termination situation)</a:t>
            </a:r>
          </a:p>
          <a:p>
            <a:endParaRPr lang="en-US" dirty="0">
              <a:solidFill>
                <a:srgbClr val="9999FF"/>
              </a:solidFill>
            </a:endParaRPr>
          </a:p>
        </p:txBody>
      </p:sp>
    </p:spTree>
    <p:extLst>
      <p:ext uri="{BB962C8B-B14F-4D97-AF65-F5344CB8AC3E}">
        <p14:creationId xmlns:p14="http://schemas.microsoft.com/office/powerpoint/2010/main" val="3679859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C453-8860-45C8-9BF5-837D232882AB}"/>
              </a:ext>
            </a:extLst>
          </p:cNvPr>
          <p:cNvSpPr>
            <a:spLocks noGrp="1"/>
          </p:cNvSpPr>
          <p:nvPr>
            <p:ph type="title"/>
          </p:nvPr>
        </p:nvSpPr>
        <p:spPr/>
        <p:txBody>
          <a:bodyPr/>
          <a:lstStyle/>
          <a:p>
            <a:r>
              <a:rPr lang="en-US" dirty="0"/>
              <a:t>Beyond the three-year return of service</a:t>
            </a:r>
          </a:p>
        </p:txBody>
      </p:sp>
      <p:sp>
        <p:nvSpPr>
          <p:cNvPr id="3" name="Text Placeholder 2">
            <a:extLst>
              <a:ext uri="{FF2B5EF4-FFF2-40B4-BE49-F238E27FC236}">
                <a16:creationId xmlns:a16="http://schemas.microsoft.com/office/drawing/2014/main" id="{FEF4FF5B-4C24-4423-B8FA-D928DE1C07F6}"/>
              </a:ext>
            </a:extLst>
          </p:cNvPr>
          <p:cNvSpPr>
            <a:spLocks noGrp="1"/>
          </p:cNvSpPr>
          <p:nvPr>
            <p:ph type="body" idx="1"/>
          </p:nvPr>
        </p:nvSpPr>
        <p:spPr/>
        <p:txBody>
          <a:bodyPr/>
          <a:lstStyle/>
          <a:p>
            <a:r>
              <a:rPr lang="en-US" dirty="0"/>
              <a:t>Staying in the same place</a:t>
            </a:r>
          </a:p>
        </p:txBody>
      </p:sp>
      <p:sp>
        <p:nvSpPr>
          <p:cNvPr id="4" name="Text Placeholder 3">
            <a:extLst>
              <a:ext uri="{FF2B5EF4-FFF2-40B4-BE49-F238E27FC236}">
                <a16:creationId xmlns:a16="http://schemas.microsoft.com/office/drawing/2014/main" id="{B1B0A093-EE22-4F16-8749-7892AB6BCA4D}"/>
              </a:ext>
            </a:extLst>
          </p:cNvPr>
          <p:cNvSpPr>
            <a:spLocks noGrp="1"/>
          </p:cNvSpPr>
          <p:nvPr>
            <p:ph type="body" sz="half" idx="15"/>
          </p:nvPr>
        </p:nvSpPr>
        <p:spPr/>
        <p:txBody>
          <a:bodyPr/>
          <a:lstStyle/>
          <a:p>
            <a:pPr marL="285750" indent="-285750">
              <a:buFont typeface="Wingdings" panose="05000000000000000000" pitchFamily="2" charset="2"/>
              <a:buChar char="Ø"/>
            </a:pPr>
            <a:r>
              <a:rPr lang="en-US" dirty="0"/>
              <a:t>Once the return of service commitment is complete, the applicant can chose to stay or to leave</a:t>
            </a:r>
          </a:p>
          <a:p>
            <a:pPr marL="285750" indent="-285750">
              <a:buFont typeface="Wingdings" panose="05000000000000000000" pitchFamily="2" charset="2"/>
              <a:buChar char="Ø"/>
            </a:pPr>
            <a:r>
              <a:rPr lang="en-US" dirty="0"/>
              <a:t>Employer must apply for another 3 years (H1b visa extension) to keep the applicant</a:t>
            </a:r>
          </a:p>
          <a:p>
            <a:pPr marL="285750" indent="-285750">
              <a:buFont typeface="Wingdings" panose="05000000000000000000" pitchFamily="2" charset="2"/>
              <a:buChar char="Ø"/>
            </a:pPr>
            <a:r>
              <a:rPr lang="en-US" dirty="0"/>
              <a:t>Discussion of progress from there (applicant decides to go to home country or apply for green card through different methods</a:t>
            </a:r>
          </a:p>
        </p:txBody>
      </p:sp>
      <p:sp>
        <p:nvSpPr>
          <p:cNvPr id="5" name="Text Placeholder 4">
            <a:extLst>
              <a:ext uri="{FF2B5EF4-FFF2-40B4-BE49-F238E27FC236}">
                <a16:creationId xmlns:a16="http://schemas.microsoft.com/office/drawing/2014/main" id="{47B2AAAD-B34E-44BB-AA4C-090791401D97}"/>
              </a:ext>
            </a:extLst>
          </p:cNvPr>
          <p:cNvSpPr>
            <a:spLocks noGrp="1"/>
          </p:cNvSpPr>
          <p:nvPr>
            <p:ph type="body" sz="quarter" idx="3"/>
          </p:nvPr>
        </p:nvSpPr>
        <p:spPr/>
        <p:txBody>
          <a:bodyPr/>
          <a:lstStyle/>
          <a:p>
            <a:r>
              <a:rPr lang="en-US" dirty="0"/>
              <a:t>Moving on: H1b Portability act</a:t>
            </a:r>
          </a:p>
        </p:txBody>
      </p:sp>
      <p:sp>
        <p:nvSpPr>
          <p:cNvPr id="6" name="Text Placeholder 5">
            <a:extLst>
              <a:ext uri="{FF2B5EF4-FFF2-40B4-BE49-F238E27FC236}">
                <a16:creationId xmlns:a16="http://schemas.microsoft.com/office/drawing/2014/main" id="{B0484DC0-74C1-4986-A32E-0575CA10D731}"/>
              </a:ext>
            </a:extLst>
          </p:cNvPr>
          <p:cNvSpPr>
            <a:spLocks noGrp="1"/>
          </p:cNvSpPr>
          <p:nvPr>
            <p:ph type="body" sz="half" idx="16"/>
          </p:nvPr>
        </p:nvSpPr>
        <p:spPr/>
        <p:txBody>
          <a:bodyPr/>
          <a:lstStyle/>
          <a:p>
            <a:pPr marL="285750" indent="-285750">
              <a:buFont typeface="Wingdings" panose="05000000000000000000" pitchFamily="2" charset="2"/>
              <a:buChar char="Ø"/>
            </a:pPr>
            <a:r>
              <a:rPr lang="en-US" dirty="0"/>
              <a:t>Finding a place that is willing to sponsor yet again!</a:t>
            </a:r>
          </a:p>
          <a:p>
            <a:pPr marL="285750" indent="-285750">
              <a:buFont typeface="Wingdings" panose="05000000000000000000" pitchFamily="2" charset="2"/>
              <a:buChar char="Ø"/>
            </a:pPr>
            <a:r>
              <a:rPr lang="en-US" dirty="0"/>
              <a:t>Process can take months</a:t>
            </a:r>
          </a:p>
          <a:p>
            <a:pPr marL="285750" indent="-285750">
              <a:buFont typeface="Wingdings" panose="05000000000000000000" pitchFamily="2" charset="2"/>
              <a:buChar char="Ø"/>
            </a:pPr>
            <a:r>
              <a:rPr lang="en-US" dirty="0"/>
              <a:t>Same costs as before to employer and employee (~$9,000 combined)</a:t>
            </a:r>
          </a:p>
        </p:txBody>
      </p:sp>
      <p:sp>
        <p:nvSpPr>
          <p:cNvPr id="7" name="Text Placeholder 6">
            <a:extLst>
              <a:ext uri="{FF2B5EF4-FFF2-40B4-BE49-F238E27FC236}">
                <a16:creationId xmlns:a16="http://schemas.microsoft.com/office/drawing/2014/main" id="{CE678F97-694D-4C30-8044-70BFC8EF74F7}"/>
              </a:ext>
            </a:extLst>
          </p:cNvPr>
          <p:cNvSpPr>
            <a:spLocks noGrp="1"/>
          </p:cNvSpPr>
          <p:nvPr>
            <p:ph type="body" sz="quarter" idx="13"/>
          </p:nvPr>
        </p:nvSpPr>
        <p:spPr/>
        <p:txBody>
          <a:bodyPr/>
          <a:lstStyle/>
          <a:p>
            <a:r>
              <a:rPr lang="en-US" dirty="0"/>
              <a:t>Green card pathways</a:t>
            </a:r>
          </a:p>
        </p:txBody>
      </p:sp>
      <p:sp>
        <p:nvSpPr>
          <p:cNvPr id="8" name="Text Placeholder 7">
            <a:extLst>
              <a:ext uri="{FF2B5EF4-FFF2-40B4-BE49-F238E27FC236}">
                <a16:creationId xmlns:a16="http://schemas.microsoft.com/office/drawing/2014/main" id="{2BB80FBA-C27A-4312-9F2D-845951345E0C}"/>
              </a:ext>
            </a:extLst>
          </p:cNvPr>
          <p:cNvSpPr>
            <a:spLocks noGrp="1"/>
          </p:cNvSpPr>
          <p:nvPr>
            <p:ph type="body" sz="half" idx="17"/>
          </p:nvPr>
        </p:nvSpPr>
        <p:spPr/>
        <p:txBody>
          <a:bodyPr/>
          <a:lstStyle/>
          <a:p>
            <a:r>
              <a:rPr lang="en-US" dirty="0"/>
              <a:t>Few options available (not all included):</a:t>
            </a:r>
          </a:p>
          <a:p>
            <a:pPr marL="285750" indent="-285750">
              <a:buFont typeface="Wingdings" panose="05000000000000000000" pitchFamily="2" charset="2"/>
              <a:buChar char="Ø"/>
            </a:pPr>
            <a:r>
              <a:rPr lang="en-US" dirty="0"/>
              <a:t>Employment categories (EB-1 through EB-5)</a:t>
            </a:r>
          </a:p>
          <a:p>
            <a:pPr marL="742950" lvl="1" indent="-285750">
              <a:buFont typeface="Wingdings" panose="05000000000000000000" pitchFamily="2" charset="2"/>
              <a:buChar char="Ø"/>
            </a:pPr>
            <a:r>
              <a:rPr lang="en-US" dirty="0"/>
              <a:t>18-24 months</a:t>
            </a:r>
          </a:p>
          <a:p>
            <a:pPr marL="285750" indent="-285750">
              <a:buFont typeface="Wingdings" panose="05000000000000000000" pitchFamily="2" charset="2"/>
              <a:buChar char="Ø"/>
            </a:pPr>
            <a:r>
              <a:rPr lang="en-US" dirty="0"/>
              <a:t>Marriage to US Citizen</a:t>
            </a:r>
          </a:p>
          <a:p>
            <a:pPr marL="742950" lvl="1" indent="-285750">
              <a:buFont typeface="Wingdings" panose="05000000000000000000" pitchFamily="2" charset="2"/>
              <a:buChar char="Ø"/>
            </a:pPr>
            <a:r>
              <a:rPr lang="en-US" dirty="0"/>
              <a:t>6-9 months</a:t>
            </a:r>
          </a:p>
          <a:p>
            <a:pPr marL="285750" indent="-285750">
              <a:buFont typeface="Wingdings" panose="05000000000000000000" pitchFamily="2" charset="2"/>
              <a:buChar char="Ø"/>
            </a:pPr>
            <a:r>
              <a:rPr lang="en-US" dirty="0"/>
              <a:t>National Interest Waiver</a:t>
            </a:r>
          </a:p>
          <a:p>
            <a:pPr marL="742950" lvl="1" indent="-285750">
              <a:buFont typeface="Wingdings" panose="05000000000000000000" pitchFamily="2" charset="2"/>
              <a:buChar char="Ø"/>
            </a:pPr>
            <a:r>
              <a:rPr lang="en-US" dirty="0"/>
              <a:t>Research based but due to opioid crisis can be considered</a:t>
            </a:r>
          </a:p>
          <a:p>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91481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92EDF-1C29-4B72-A73E-C9B371F9173F}"/>
              </a:ext>
            </a:extLst>
          </p:cNvPr>
          <p:cNvSpPr>
            <a:spLocks noGrp="1"/>
          </p:cNvSpPr>
          <p:nvPr>
            <p:ph type="title"/>
          </p:nvPr>
        </p:nvSpPr>
        <p:spPr/>
        <p:txBody>
          <a:bodyPr/>
          <a:lstStyle/>
          <a:p>
            <a:r>
              <a:rPr lang="en-US" dirty="0"/>
              <a:t>Areas of Improvement</a:t>
            </a:r>
          </a:p>
        </p:txBody>
      </p:sp>
      <p:sp>
        <p:nvSpPr>
          <p:cNvPr id="3" name="Text Placeholder 2">
            <a:extLst>
              <a:ext uri="{FF2B5EF4-FFF2-40B4-BE49-F238E27FC236}">
                <a16:creationId xmlns:a16="http://schemas.microsoft.com/office/drawing/2014/main" id="{A46D9395-9BD0-46D5-A48E-40C2D54C62A9}"/>
              </a:ext>
            </a:extLst>
          </p:cNvPr>
          <p:cNvSpPr>
            <a:spLocks noGrp="1"/>
          </p:cNvSpPr>
          <p:nvPr>
            <p:ph type="body" idx="1"/>
          </p:nvPr>
        </p:nvSpPr>
        <p:spPr/>
        <p:txBody>
          <a:bodyPr/>
          <a:lstStyle/>
          <a:p>
            <a:r>
              <a:rPr lang="en-US" dirty="0"/>
              <a:t>It is all about efficiency and organization</a:t>
            </a:r>
          </a:p>
        </p:txBody>
      </p:sp>
    </p:spTree>
    <p:extLst>
      <p:ext uri="{BB962C8B-B14F-4D97-AF65-F5344CB8AC3E}">
        <p14:creationId xmlns:p14="http://schemas.microsoft.com/office/powerpoint/2010/main" val="220779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3489-CCB3-43AC-9166-F9BE93B3F594}"/>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FBFB9175-62EE-4173-898D-9B358DEE0090}"/>
              </a:ext>
            </a:extLst>
          </p:cNvPr>
          <p:cNvSpPr>
            <a:spLocks noGrp="1"/>
          </p:cNvSpPr>
          <p:nvPr>
            <p:ph sz="half" idx="1"/>
          </p:nvPr>
        </p:nvSpPr>
        <p:spPr/>
        <p:txBody>
          <a:bodyPr>
            <a:normAutofit fontScale="92500" lnSpcReduction="20000"/>
          </a:bodyPr>
          <a:lstStyle/>
          <a:p>
            <a:r>
              <a:rPr lang="en-US" dirty="0"/>
              <a:t>If applying for a job, you already know your skill set and type of job you want </a:t>
            </a:r>
            <a:r>
              <a:rPr lang="en-US" dirty="0">
                <a:sym typeface="Wingdings" panose="05000000000000000000" pitchFamily="2" charset="2"/>
              </a:rPr>
              <a:t>Forensic pathology</a:t>
            </a:r>
          </a:p>
          <a:p>
            <a:endParaRPr lang="en-US" dirty="0">
              <a:sym typeface="Wingdings" panose="05000000000000000000" pitchFamily="2" charset="2"/>
            </a:endParaRPr>
          </a:p>
          <a:p>
            <a:r>
              <a:rPr lang="en-US" dirty="0">
                <a:sym typeface="Wingdings" panose="05000000000000000000" pitchFamily="2" charset="2"/>
              </a:rPr>
              <a:t>Who offers those jobs? </a:t>
            </a:r>
          </a:p>
          <a:p>
            <a:pPr lvl="1"/>
            <a:r>
              <a:rPr lang="en-US" dirty="0">
                <a:sym typeface="Wingdings" panose="05000000000000000000" pitchFamily="2" charset="2"/>
              </a:rPr>
              <a:t>National Association of Medical Examiners (NAME) job board</a:t>
            </a:r>
          </a:p>
          <a:p>
            <a:pPr lvl="1"/>
            <a:endParaRPr lang="en-US" dirty="0">
              <a:sym typeface="Wingdings" panose="05000000000000000000" pitchFamily="2" charset="2"/>
            </a:endParaRPr>
          </a:p>
          <a:p>
            <a:r>
              <a:rPr lang="en-US" dirty="0">
                <a:sym typeface="Wingdings" panose="05000000000000000000" pitchFamily="2" charset="2"/>
              </a:rPr>
              <a:t>Who sponsors an H1b visa?</a:t>
            </a:r>
          </a:p>
          <a:p>
            <a:pPr lvl="1"/>
            <a:r>
              <a:rPr lang="en-US" dirty="0">
                <a:sym typeface="Wingdings" panose="05000000000000000000" pitchFamily="2" charset="2"/>
              </a:rPr>
              <a:t>?????</a:t>
            </a:r>
          </a:p>
          <a:p>
            <a:pPr lvl="1"/>
            <a:r>
              <a:rPr lang="en-US" dirty="0">
                <a:sym typeface="Wingdings" panose="05000000000000000000" pitchFamily="2" charset="2"/>
              </a:rPr>
              <a:t>Shot gun email method to every job opening</a:t>
            </a:r>
          </a:p>
          <a:p>
            <a:pPr lvl="1"/>
            <a:r>
              <a:rPr lang="en-US" dirty="0">
                <a:sym typeface="Wingdings" panose="05000000000000000000" pitchFamily="2" charset="2"/>
              </a:rPr>
              <a:t>Immigration attorney of some use for historical CONRAD 30 waivers for Forensics</a:t>
            </a:r>
          </a:p>
        </p:txBody>
      </p:sp>
      <p:sp>
        <p:nvSpPr>
          <p:cNvPr id="4" name="Content Placeholder 3">
            <a:extLst>
              <a:ext uri="{FF2B5EF4-FFF2-40B4-BE49-F238E27FC236}">
                <a16:creationId xmlns:a16="http://schemas.microsoft.com/office/drawing/2014/main" id="{01A30C83-EA8B-438A-BFCD-B07B33D45D4D}"/>
              </a:ext>
            </a:extLst>
          </p:cNvPr>
          <p:cNvSpPr>
            <a:spLocks noGrp="1"/>
          </p:cNvSpPr>
          <p:nvPr>
            <p:ph sz="half" idx="2"/>
          </p:nvPr>
        </p:nvSpPr>
        <p:spPr/>
        <p:txBody>
          <a:bodyPr>
            <a:normAutofit fontScale="92500" lnSpcReduction="20000"/>
          </a:bodyPr>
          <a:lstStyle/>
          <a:p>
            <a:pPr>
              <a:buFont typeface="Wingdings" panose="05000000000000000000" pitchFamily="2" charset="2"/>
              <a:buChar char="Ø"/>
            </a:pPr>
            <a:r>
              <a:rPr lang="en-US" dirty="0"/>
              <a:t>Applicant generally on their own without a resource </a:t>
            </a:r>
          </a:p>
          <a:p>
            <a:pPr marL="0" indent="0">
              <a:buNone/>
            </a:pPr>
            <a:endParaRPr lang="en-US" dirty="0"/>
          </a:p>
          <a:p>
            <a:r>
              <a:rPr lang="en-US" dirty="0">
                <a:solidFill>
                  <a:srgbClr val="66FFCC"/>
                </a:solidFill>
              </a:rPr>
              <a:t>VISA APPLICANT ADVISORY COMMITTEE (VAAC)</a:t>
            </a:r>
          </a:p>
          <a:p>
            <a:pPr lvl="1"/>
            <a:r>
              <a:rPr lang="en-US" dirty="0"/>
              <a:t>Committee through NAME </a:t>
            </a:r>
          </a:p>
          <a:p>
            <a:pPr lvl="1"/>
            <a:r>
              <a:rPr lang="en-US" dirty="0"/>
              <a:t>In early infancy stage to help tackle this issue</a:t>
            </a:r>
          </a:p>
          <a:p>
            <a:pPr lvl="2"/>
            <a:r>
              <a:rPr lang="en-US" dirty="0"/>
              <a:t>Find out which offices can sponsor visas (training or employment)</a:t>
            </a:r>
          </a:p>
          <a:p>
            <a:pPr lvl="2"/>
            <a:endParaRPr lang="en-US" dirty="0"/>
          </a:p>
        </p:txBody>
      </p:sp>
    </p:spTree>
    <p:extLst>
      <p:ext uri="{BB962C8B-B14F-4D97-AF65-F5344CB8AC3E}">
        <p14:creationId xmlns:p14="http://schemas.microsoft.com/office/powerpoint/2010/main" val="151032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36ED-0C63-49A6-98E3-D84A877FA1A1}"/>
              </a:ext>
            </a:extLst>
          </p:cNvPr>
          <p:cNvSpPr>
            <a:spLocks noGrp="1"/>
          </p:cNvSpPr>
          <p:nvPr>
            <p:ph type="title"/>
          </p:nvPr>
        </p:nvSpPr>
        <p:spPr/>
        <p:txBody>
          <a:bodyPr/>
          <a:lstStyle/>
          <a:p>
            <a:r>
              <a:rPr lang="en-US" dirty="0"/>
              <a:t>H1b transfer during ROS and H1b portability act</a:t>
            </a:r>
          </a:p>
        </p:txBody>
      </p:sp>
      <p:sp>
        <p:nvSpPr>
          <p:cNvPr id="3" name="Content Placeholder 2">
            <a:extLst>
              <a:ext uri="{FF2B5EF4-FFF2-40B4-BE49-F238E27FC236}">
                <a16:creationId xmlns:a16="http://schemas.microsoft.com/office/drawing/2014/main" id="{AA67AF35-B121-4F64-891E-47AEA0ACBAF7}"/>
              </a:ext>
            </a:extLst>
          </p:cNvPr>
          <p:cNvSpPr>
            <a:spLocks noGrp="1"/>
          </p:cNvSpPr>
          <p:nvPr>
            <p:ph sz="half" idx="1"/>
          </p:nvPr>
        </p:nvSpPr>
        <p:spPr/>
        <p:txBody>
          <a:bodyPr/>
          <a:lstStyle/>
          <a:p>
            <a:r>
              <a:rPr lang="en-US" dirty="0"/>
              <a:t>Same concept as where to start and where to restart for sponsorship</a:t>
            </a:r>
          </a:p>
          <a:p>
            <a:endParaRPr lang="en-US" dirty="0"/>
          </a:p>
          <a:p>
            <a:r>
              <a:rPr lang="en-US" dirty="0"/>
              <a:t>Much easier to transfer H1b than it is to find a J1 waiver state as the J1 waiver has already been established in the original state</a:t>
            </a:r>
          </a:p>
          <a:p>
            <a:endParaRPr lang="en-US" dirty="0"/>
          </a:p>
          <a:p>
            <a:r>
              <a:rPr lang="en-US" dirty="0"/>
              <a:t>Only 60 days to educate the new sponsor and get paperwork in order and filed</a:t>
            </a:r>
          </a:p>
        </p:txBody>
      </p:sp>
      <p:sp>
        <p:nvSpPr>
          <p:cNvPr id="4" name="Content Placeholder 3">
            <a:extLst>
              <a:ext uri="{FF2B5EF4-FFF2-40B4-BE49-F238E27FC236}">
                <a16:creationId xmlns:a16="http://schemas.microsoft.com/office/drawing/2014/main" id="{4627071F-5E76-4A3C-802E-339873615F7F}"/>
              </a:ext>
            </a:extLst>
          </p:cNvPr>
          <p:cNvSpPr>
            <a:spLocks noGrp="1"/>
          </p:cNvSpPr>
          <p:nvPr>
            <p:ph sz="half" idx="2"/>
          </p:nvPr>
        </p:nvSpPr>
        <p:spPr/>
        <p:txBody>
          <a:bodyPr/>
          <a:lstStyle/>
          <a:p>
            <a:r>
              <a:rPr lang="en-US" dirty="0">
                <a:solidFill>
                  <a:srgbClr val="FF0000"/>
                </a:solidFill>
              </a:rPr>
              <a:t>Process takes about 5-6 months to complete a transfer</a:t>
            </a:r>
          </a:p>
          <a:p>
            <a:endParaRPr lang="en-US" dirty="0"/>
          </a:p>
          <a:p>
            <a:r>
              <a:rPr lang="en-US" dirty="0"/>
              <a:t>60 days elapse and applicant must leave country </a:t>
            </a:r>
          </a:p>
          <a:p>
            <a:pPr lvl="1"/>
            <a:r>
              <a:rPr lang="en-US" dirty="0"/>
              <a:t>Financial hit both for employment/retirement potential </a:t>
            </a:r>
          </a:p>
          <a:p>
            <a:pPr lvl="1"/>
            <a:endParaRPr lang="en-US" dirty="0"/>
          </a:p>
          <a:p>
            <a:endParaRPr lang="en-US" dirty="0"/>
          </a:p>
        </p:txBody>
      </p:sp>
    </p:spTree>
    <p:extLst>
      <p:ext uri="{BB962C8B-B14F-4D97-AF65-F5344CB8AC3E}">
        <p14:creationId xmlns:p14="http://schemas.microsoft.com/office/powerpoint/2010/main" val="188997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037C-3B96-4100-B233-D7AA8FC1A03E}"/>
              </a:ext>
            </a:extLst>
          </p:cNvPr>
          <p:cNvSpPr>
            <a:spLocks noGrp="1"/>
          </p:cNvSpPr>
          <p:nvPr>
            <p:ph type="title"/>
          </p:nvPr>
        </p:nvSpPr>
        <p:spPr/>
        <p:txBody>
          <a:bodyPr/>
          <a:lstStyle/>
          <a:p>
            <a:r>
              <a:rPr lang="en-US" dirty="0"/>
              <a:t>BURDENS</a:t>
            </a:r>
          </a:p>
        </p:txBody>
      </p:sp>
      <p:sp>
        <p:nvSpPr>
          <p:cNvPr id="3" name="Text Placeholder 2">
            <a:extLst>
              <a:ext uri="{FF2B5EF4-FFF2-40B4-BE49-F238E27FC236}">
                <a16:creationId xmlns:a16="http://schemas.microsoft.com/office/drawing/2014/main" id="{011B0004-B1D1-43F8-88E0-B6A974BCC487}"/>
              </a:ext>
            </a:extLst>
          </p:cNvPr>
          <p:cNvSpPr>
            <a:spLocks noGrp="1"/>
          </p:cNvSpPr>
          <p:nvPr>
            <p:ph type="body" idx="1"/>
          </p:nvPr>
        </p:nvSpPr>
        <p:spPr/>
        <p:txBody>
          <a:bodyPr/>
          <a:lstStyle/>
          <a:p>
            <a:r>
              <a:rPr lang="en-US" dirty="0"/>
              <a:t>Financial and time</a:t>
            </a:r>
          </a:p>
        </p:txBody>
      </p:sp>
      <p:sp>
        <p:nvSpPr>
          <p:cNvPr id="4" name="Text Placeholder 3">
            <a:extLst>
              <a:ext uri="{FF2B5EF4-FFF2-40B4-BE49-F238E27FC236}">
                <a16:creationId xmlns:a16="http://schemas.microsoft.com/office/drawing/2014/main" id="{73B2E547-12C8-4DE1-8CE0-1E260FAAFC91}"/>
              </a:ext>
            </a:extLst>
          </p:cNvPr>
          <p:cNvSpPr>
            <a:spLocks noGrp="1"/>
          </p:cNvSpPr>
          <p:nvPr>
            <p:ph type="body" sz="half" idx="15"/>
          </p:nvPr>
        </p:nvSpPr>
        <p:spPr/>
        <p:txBody>
          <a:bodyPr>
            <a:normAutofit lnSpcReduction="10000"/>
          </a:bodyPr>
          <a:lstStyle/>
          <a:p>
            <a:pPr marL="285750" indent="-285750">
              <a:buFont typeface="Wingdings" panose="05000000000000000000" pitchFamily="2" charset="2"/>
              <a:buChar char="Ø"/>
            </a:pPr>
            <a:r>
              <a:rPr lang="en-US" dirty="0"/>
              <a:t>So far spent approximately $50,000+ of personal expenses (1 year of residency training)</a:t>
            </a:r>
          </a:p>
          <a:p>
            <a:pPr marL="742950" lvl="1" indent="-285750">
              <a:buFont typeface="Wingdings" panose="05000000000000000000" pitchFamily="2" charset="2"/>
              <a:buChar char="Ø"/>
            </a:pPr>
            <a:r>
              <a:rPr lang="en-US" dirty="0"/>
              <a:t>Moving (2007-2021 moved 10 times with no moving stipend)</a:t>
            </a:r>
          </a:p>
          <a:p>
            <a:pPr marL="742950" lvl="1" indent="-285750">
              <a:buFont typeface="Wingdings" panose="05000000000000000000" pitchFamily="2" charset="2"/>
              <a:buChar char="Ø"/>
            </a:pPr>
            <a:r>
              <a:rPr lang="en-US" dirty="0"/>
              <a:t>Storage</a:t>
            </a:r>
          </a:p>
          <a:p>
            <a:pPr marL="742950" lvl="1" indent="-285750">
              <a:buFont typeface="Wingdings" panose="05000000000000000000" pitchFamily="2" charset="2"/>
              <a:buChar char="Ø"/>
            </a:pPr>
            <a:r>
              <a:rPr lang="en-US" dirty="0"/>
              <a:t>Lawyer and government fees</a:t>
            </a:r>
          </a:p>
          <a:p>
            <a:pPr marL="742950" lvl="1" indent="-285750">
              <a:buFont typeface="Wingdings" panose="05000000000000000000" pitchFamily="2" charset="2"/>
              <a:buChar char="Ø"/>
            </a:pPr>
            <a:r>
              <a:rPr lang="en-US" dirty="0"/>
              <a:t>Deferred retirement savings for 5 years</a:t>
            </a:r>
          </a:p>
          <a:p>
            <a:pPr marL="742950" lvl="1" indent="-285750">
              <a:buFont typeface="Wingdings" panose="05000000000000000000" pitchFamily="2" charset="2"/>
              <a:buChar char="Ø"/>
            </a:pPr>
            <a:r>
              <a:rPr lang="en-US" dirty="0"/>
              <a:t>Lost wages (unemployed for 10 months total in 4 years)</a:t>
            </a:r>
          </a:p>
          <a:p>
            <a:pPr marL="742950" lvl="1" indent="-285750">
              <a:buFont typeface="Wingdings" panose="05000000000000000000" pitchFamily="2" charset="2"/>
              <a:buChar char="Ø"/>
            </a:pPr>
            <a:endParaRPr lang="en-US" dirty="0"/>
          </a:p>
        </p:txBody>
      </p:sp>
      <p:sp>
        <p:nvSpPr>
          <p:cNvPr id="5" name="Text Placeholder 4">
            <a:extLst>
              <a:ext uri="{FF2B5EF4-FFF2-40B4-BE49-F238E27FC236}">
                <a16:creationId xmlns:a16="http://schemas.microsoft.com/office/drawing/2014/main" id="{5FE1FD26-D876-4E46-9F6B-613268CFE486}"/>
              </a:ext>
            </a:extLst>
          </p:cNvPr>
          <p:cNvSpPr>
            <a:spLocks noGrp="1"/>
          </p:cNvSpPr>
          <p:nvPr>
            <p:ph type="body" sz="quarter" idx="3"/>
          </p:nvPr>
        </p:nvSpPr>
        <p:spPr/>
        <p:txBody>
          <a:bodyPr/>
          <a:lstStyle/>
          <a:p>
            <a:r>
              <a:rPr lang="en-US" dirty="0"/>
              <a:t>Relationships</a:t>
            </a:r>
          </a:p>
        </p:txBody>
      </p:sp>
      <p:sp>
        <p:nvSpPr>
          <p:cNvPr id="6" name="Text Placeholder 5">
            <a:extLst>
              <a:ext uri="{FF2B5EF4-FFF2-40B4-BE49-F238E27FC236}">
                <a16:creationId xmlns:a16="http://schemas.microsoft.com/office/drawing/2014/main" id="{F828945C-DB0F-41BB-8E59-341E7B05FAB0}"/>
              </a:ext>
            </a:extLst>
          </p:cNvPr>
          <p:cNvSpPr>
            <a:spLocks noGrp="1"/>
          </p:cNvSpPr>
          <p:nvPr>
            <p:ph type="body" sz="half" idx="16"/>
          </p:nvPr>
        </p:nvSpPr>
        <p:spPr/>
        <p:txBody>
          <a:bodyPr/>
          <a:lstStyle/>
          <a:p>
            <a:pPr marL="285750" indent="-285750">
              <a:buFont typeface="Wingdings" panose="05000000000000000000" pitchFamily="2" charset="2"/>
              <a:buChar char="Ø"/>
            </a:pPr>
            <a:r>
              <a:rPr lang="en-US" dirty="0"/>
              <a:t>Currently married in a 5.5-year relationship and have not been able to live with spouse</a:t>
            </a:r>
          </a:p>
          <a:p>
            <a:pPr marL="742950" lvl="1" indent="-285750">
              <a:buFont typeface="Wingdings" panose="05000000000000000000" pitchFamily="2" charset="2"/>
              <a:buChar char="Ø"/>
            </a:pPr>
            <a:r>
              <a:rPr lang="en-US" dirty="0"/>
              <a:t>Living separately =$$$$</a:t>
            </a:r>
          </a:p>
          <a:p>
            <a:pPr lvl="1"/>
            <a:endParaRPr lang="en-US" dirty="0"/>
          </a:p>
          <a:p>
            <a:pPr marL="285750" indent="-285750">
              <a:buFont typeface="Wingdings" panose="05000000000000000000" pitchFamily="2" charset="2"/>
              <a:buChar char="Ø"/>
            </a:pPr>
            <a:r>
              <a:rPr lang="en-US" dirty="0"/>
              <a:t>Friendship and family neglect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Frequent moves do not allow for development outside of the workplace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7" name="Text Placeholder 6">
            <a:extLst>
              <a:ext uri="{FF2B5EF4-FFF2-40B4-BE49-F238E27FC236}">
                <a16:creationId xmlns:a16="http://schemas.microsoft.com/office/drawing/2014/main" id="{0AE1DB38-F6B8-4355-9D07-C7E7C971EE14}"/>
              </a:ext>
            </a:extLst>
          </p:cNvPr>
          <p:cNvSpPr>
            <a:spLocks noGrp="1"/>
          </p:cNvSpPr>
          <p:nvPr>
            <p:ph type="body" sz="quarter" idx="13"/>
          </p:nvPr>
        </p:nvSpPr>
        <p:spPr/>
        <p:txBody>
          <a:bodyPr/>
          <a:lstStyle/>
          <a:p>
            <a:r>
              <a:rPr lang="en-US" dirty="0"/>
              <a:t>Mental health</a:t>
            </a:r>
          </a:p>
        </p:txBody>
      </p:sp>
      <p:sp>
        <p:nvSpPr>
          <p:cNvPr id="8" name="Text Placeholder 7">
            <a:extLst>
              <a:ext uri="{FF2B5EF4-FFF2-40B4-BE49-F238E27FC236}">
                <a16:creationId xmlns:a16="http://schemas.microsoft.com/office/drawing/2014/main" id="{80806244-8CC5-40E5-879D-B894E3DDB35F}"/>
              </a:ext>
            </a:extLst>
          </p:cNvPr>
          <p:cNvSpPr>
            <a:spLocks noGrp="1"/>
          </p:cNvSpPr>
          <p:nvPr>
            <p:ph type="body" sz="half" idx="17"/>
          </p:nvPr>
        </p:nvSpPr>
        <p:spPr/>
        <p:txBody>
          <a:bodyPr/>
          <a:lstStyle/>
          <a:p>
            <a:pPr marL="285750" indent="-285750">
              <a:buFont typeface="Wingdings" panose="05000000000000000000" pitchFamily="2" charset="2"/>
              <a:buChar char="Ø"/>
            </a:pPr>
            <a:r>
              <a:rPr lang="en-US" dirty="0"/>
              <a:t>Lack of choice means potential for toxic work environment/isolation and depression</a:t>
            </a:r>
          </a:p>
          <a:p>
            <a:endParaRPr lang="en-US" dirty="0"/>
          </a:p>
          <a:p>
            <a:pPr marL="285750" indent="-285750">
              <a:buFont typeface="Wingdings" panose="05000000000000000000" pitchFamily="2" charset="2"/>
              <a:buChar char="Ø"/>
            </a:pPr>
            <a:r>
              <a:rPr lang="en-US" dirty="0"/>
              <a:t>Chronic understaffing leads to opportunity for employers to abuse applicants</a:t>
            </a:r>
          </a:p>
          <a:p>
            <a:pPr marL="742950" lvl="1" indent="-285750">
              <a:buFont typeface="Wingdings" panose="05000000000000000000" pitchFamily="2" charset="2"/>
              <a:buChar char="Ø"/>
            </a:pPr>
            <a:r>
              <a:rPr lang="en-US" dirty="0"/>
              <a:t>Stakes very high for applicant</a:t>
            </a:r>
          </a:p>
          <a:p>
            <a:pPr marL="742950" lvl="1" indent="-285750">
              <a:buFont typeface="Wingdings" panose="05000000000000000000" pitchFamily="2" charset="2"/>
              <a:buChar char="Ø"/>
            </a:pPr>
            <a:r>
              <a:rPr lang="en-US" dirty="0"/>
              <a:t>Minimal choices to transfer</a:t>
            </a:r>
          </a:p>
          <a:p>
            <a:pPr marL="742950" lvl="1" indent="-285750">
              <a:buFont typeface="Wingdings" panose="05000000000000000000" pitchFamily="2" charset="2"/>
              <a:buChar char="Ø"/>
            </a:pPr>
            <a:r>
              <a:rPr lang="en-US" dirty="0"/>
              <a:t>Expensive to move and be unemployed</a:t>
            </a:r>
          </a:p>
        </p:txBody>
      </p:sp>
    </p:spTree>
    <p:extLst>
      <p:ext uri="{BB962C8B-B14F-4D97-AF65-F5344CB8AC3E}">
        <p14:creationId xmlns:p14="http://schemas.microsoft.com/office/powerpoint/2010/main" val="182220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D826-6EC9-4B2A-B5F8-781710C61663}"/>
              </a:ext>
            </a:extLst>
          </p:cNvPr>
          <p:cNvSpPr>
            <a:spLocks noGrp="1"/>
          </p:cNvSpPr>
          <p:nvPr>
            <p:ph type="title"/>
          </p:nvPr>
        </p:nvSpPr>
        <p:spPr/>
        <p:txBody>
          <a:bodyPr/>
          <a:lstStyle/>
          <a:p>
            <a:r>
              <a:rPr lang="en-US" dirty="0"/>
              <a:t>Contents</a:t>
            </a:r>
          </a:p>
        </p:txBody>
      </p:sp>
      <p:sp>
        <p:nvSpPr>
          <p:cNvPr id="3" name="Text Placeholder 2">
            <a:extLst>
              <a:ext uri="{FF2B5EF4-FFF2-40B4-BE49-F238E27FC236}">
                <a16:creationId xmlns:a16="http://schemas.microsoft.com/office/drawing/2014/main" id="{5FCCC75B-3FB9-4227-8AFD-16B107ECB1A4}"/>
              </a:ext>
            </a:extLst>
          </p:cNvPr>
          <p:cNvSpPr>
            <a:spLocks noGrp="1"/>
          </p:cNvSpPr>
          <p:nvPr>
            <p:ph type="body" idx="1"/>
          </p:nvPr>
        </p:nvSpPr>
        <p:spPr/>
        <p:txBody>
          <a:bodyPr/>
          <a:lstStyle/>
          <a:p>
            <a:r>
              <a:rPr lang="en-US" dirty="0"/>
              <a:t>About me</a:t>
            </a:r>
          </a:p>
        </p:txBody>
      </p:sp>
      <p:sp>
        <p:nvSpPr>
          <p:cNvPr id="4" name="Text Placeholder 3">
            <a:extLst>
              <a:ext uri="{FF2B5EF4-FFF2-40B4-BE49-F238E27FC236}">
                <a16:creationId xmlns:a16="http://schemas.microsoft.com/office/drawing/2014/main" id="{4490BC32-2C9A-4772-8881-7260E20C3B13}"/>
              </a:ext>
            </a:extLst>
          </p:cNvPr>
          <p:cNvSpPr>
            <a:spLocks noGrp="1"/>
          </p:cNvSpPr>
          <p:nvPr>
            <p:ph type="body" sz="half" idx="15"/>
          </p:nvPr>
        </p:nvSpPr>
        <p:spPr/>
        <p:txBody>
          <a:bodyPr/>
          <a:lstStyle/>
          <a:p>
            <a:r>
              <a:rPr lang="en-US" dirty="0"/>
              <a:t>Education and employment through Canada, Grenada and the United States</a:t>
            </a:r>
          </a:p>
        </p:txBody>
      </p:sp>
      <p:sp>
        <p:nvSpPr>
          <p:cNvPr id="5" name="Text Placeholder 4">
            <a:extLst>
              <a:ext uri="{FF2B5EF4-FFF2-40B4-BE49-F238E27FC236}">
                <a16:creationId xmlns:a16="http://schemas.microsoft.com/office/drawing/2014/main" id="{06850820-CC3D-40FA-A8C6-31EDC5560418}"/>
              </a:ext>
            </a:extLst>
          </p:cNvPr>
          <p:cNvSpPr>
            <a:spLocks noGrp="1"/>
          </p:cNvSpPr>
          <p:nvPr>
            <p:ph type="body" sz="quarter" idx="3"/>
          </p:nvPr>
        </p:nvSpPr>
        <p:spPr/>
        <p:txBody>
          <a:bodyPr/>
          <a:lstStyle/>
          <a:p>
            <a:r>
              <a:rPr lang="en-US" dirty="0"/>
              <a:t>Visas and transitions</a:t>
            </a:r>
          </a:p>
        </p:txBody>
      </p:sp>
      <p:sp>
        <p:nvSpPr>
          <p:cNvPr id="6" name="Text Placeholder 5">
            <a:extLst>
              <a:ext uri="{FF2B5EF4-FFF2-40B4-BE49-F238E27FC236}">
                <a16:creationId xmlns:a16="http://schemas.microsoft.com/office/drawing/2014/main" id="{C3D2DB8A-D065-4974-9809-D01971FDDD17}"/>
              </a:ext>
            </a:extLst>
          </p:cNvPr>
          <p:cNvSpPr>
            <a:spLocks noGrp="1"/>
          </p:cNvSpPr>
          <p:nvPr>
            <p:ph type="body" sz="half" idx="16"/>
          </p:nvPr>
        </p:nvSpPr>
        <p:spPr/>
        <p:txBody>
          <a:bodyPr/>
          <a:lstStyle/>
          <a:p>
            <a:r>
              <a:rPr lang="en-US" dirty="0"/>
              <a:t>B1 visas (visitor)</a:t>
            </a:r>
          </a:p>
          <a:p>
            <a:r>
              <a:rPr lang="en-US" dirty="0"/>
              <a:t>J1 visas (training)</a:t>
            </a:r>
          </a:p>
          <a:p>
            <a:r>
              <a:rPr lang="en-US" dirty="0"/>
              <a:t>J1 waiver and the Conrad-30 program</a:t>
            </a:r>
          </a:p>
          <a:p>
            <a:r>
              <a:rPr lang="en-US" dirty="0"/>
              <a:t>H1b visas on return of service</a:t>
            </a:r>
          </a:p>
          <a:p>
            <a:r>
              <a:rPr lang="en-US" dirty="0"/>
              <a:t>H1b visa transfers on return of service</a:t>
            </a:r>
          </a:p>
          <a:p>
            <a:r>
              <a:rPr lang="en-US" dirty="0"/>
              <a:t>H1b portability act (post return of service life)</a:t>
            </a:r>
          </a:p>
          <a:p>
            <a:r>
              <a:rPr lang="en-US" dirty="0"/>
              <a:t>Green card sponsorship</a:t>
            </a:r>
          </a:p>
        </p:txBody>
      </p:sp>
      <p:sp>
        <p:nvSpPr>
          <p:cNvPr id="7" name="Text Placeholder 6">
            <a:extLst>
              <a:ext uri="{FF2B5EF4-FFF2-40B4-BE49-F238E27FC236}">
                <a16:creationId xmlns:a16="http://schemas.microsoft.com/office/drawing/2014/main" id="{FA02697F-CAB9-42DD-919B-7A2CC0DED4C0}"/>
              </a:ext>
            </a:extLst>
          </p:cNvPr>
          <p:cNvSpPr>
            <a:spLocks noGrp="1"/>
          </p:cNvSpPr>
          <p:nvPr>
            <p:ph type="body" sz="quarter" idx="13"/>
          </p:nvPr>
        </p:nvSpPr>
        <p:spPr/>
        <p:txBody>
          <a:bodyPr/>
          <a:lstStyle/>
          <a:p>
            <a:r>
              <a:rPr lang="en-US" dirty="0"/>
              <a:t>Areas of potential improvements</a:t>
            </a:r>
          </a:p>
        </p:txBody>
      </p:sp>
      <p:sp>
        <p:nvSpPr>
          <p:cNvPr id="8" name="Text Placeholder 7">
            <a:extLst>
              <a:ext uri="{FF2B5EF4-FFF2-40B4-BE49-F238E27FC236}">
                <a16:creationId xmlns:a16="http://schemas.microsoft.com/office/drawing/2014/main" id="{5B77F502-8B9E-40E6-A6E0-5BE0BDE83C59}"/>
              </a:ext>
            </a:extLst>
          </p:cNvPr>
          <p:cNvSpPr>
            <a:spLocks noGrp="1"/>
          </p:cNvSpPr>
          <p:nvPr>
            <p:ph type="body" sz="half" idx="17"/>
          </p:nvPr>
        </p:nvSpPr>
        <p:spPr/>
        <p:txBody>
          <a:bodyPr/>
          <a:lstStyle/>
          <a:p>
            <a:r>
              <a:rPr lang="en-US" dirty="0"/>
              <a:t>Where to apply?</a:t>
            </a:r>
          </a:p>
          <a:p>
            <a:r>
              <a:rPr lang="en-US" dirty="0"/>
              <a:t>60-day grace period between jobs</a:t>
            </a:r>
          </a:p>
          <a:p>
            <a:r>
              <a:rPr lang="en-US" dirty="0"/>
              <a:t>Burdens of this pathway</a:t>
            </a:r>
          </a:p>
          <a:p>
            <a:r>
              <a:rPr lang="en-US" dirty="0"/>
              <a:t>Physician immigration blog</a:t>
            </a:r>
          </a:p>
          <a:p>
            <a:r>
              <a:rPr lang="en-US" dirty="0"/>
              <a:t>Questions for the group</a:t>
            </a:r>
          </a:p>
        </p:txBody>
      </p:sp>
    </p:spTree>
    <p:extLst>
      <p:ext uri="{BB962C8B-B14F-4D97-AF65-F5344CB8AC3E}">
        <p14:creationId xmlns:p14="http://schemas.microsoft.com/office/powerpoint/2010/main" val="133272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4F4F-798E-4286-B603-66CCB1D31C97}"/>
              </a:ext>
            </a:extLst>
          </p:cNvPr>
          <p:cNvSpPr>
            <a:spLocks noGrp="1"/>
          </p:cNvSpPr>
          <p:nvPr>
            <p:ph type="title"/>
          </p:nvPr>
        </p:nvSpPr>
        <p:spPr/>
        <p:txBody>
          <a:bodyPr/>
          <a:lstStyle/>
          <a:p>
            <a:r>
              <a:rPr lang="en-US" dirty="0"/>
              <a:t>Education and Change</a:t>
            </a:r>
          </a:p>
        </p:txBody>
      </p:sp>
      <p:pic>
        <p:nvPicPr>
          <p:cNvPr id="3" name="Picture 2" descr="Text&#10;&#10;Description automatically generated">
            <a:extLst>
              <a:ext uri="{FF2B5EF4-FFF2-40B4-BE49-F238E27FC236}">
                <a16:creationId xmlns:a16="http://schemas.microsoft.com/office/drawing/2014/main" id="{ACD57603-A54B-47B7-9CC4-E7AA80E5ECAC}"/>
              </a:ext>
            </a:extLst>
          </p:cNvPr>
          <p:cNvPicPr>
            <a:picLocks noChangeAspect="1"/>
          </p:cNvPicPr>
          <p:nvPr/>
        </p:nvPicPr>
        <p:blipFill>
          <a:blip r:embed="rId2"/>
          <a:stretch>
            <a:fillRect/>
          </a:stretch>
        </p:blipFill>
        <p:spPr>
          <a:xfrm>
            <a:off x="646111" y="1853248"/>
            <a:ext cx="10022378" cy="1766966"/>
          </a:xfrm>
          <a:prstGeom prst="rect">
            <a:avLst/>
          </a:prstGeom>
        </p:spPr>
      </p:pic>
      <p:sp>
        <p:nvSpPr>
          <p:cNvPr id="4" name="TextBox 3">
            <a:extLst>
              <a:ext uri="{FF2B5EF4-FFF2-40B4-BE49-F238E27FC236}">
                <a16:creationId xmlns:a16="http://schemas.microsoft.com/office/drawing/2014/main" id="{8076D48B-31EA-4757-8077-095054DB7837}"/>
              </a:ext>
            </a:extLst>
          </p:cNvPr>
          <p:cNvSpPr txBox="1"/>
          <p:nvPr/>
        </p:nvSpPr>
        <p:spPr>
          <a:xfrm>
            <a:off x="806335" y="4098175"/>
            <a:ext cx="4663440"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t>Creation of a blog:</a:t>
            </a:r>
          </a:p>
          <a:p>
            <a:pPr marL="742950" lvl="1" indent="-285750">
              <a:buFont typeface="Wingdings" panose="05000000000000000000" pitchFamily="2" charset="2"/>
              <a:buChar char="Ø"/>
            </a:pPr>
            <a:r>
              <a:rPr lang="en-US" dirty="0"/>
              <a:t>Education and understanding immigration from a physician perspective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Understanding of sacrifices required before embarking on this journey</a:t>
            </a:r>
          </a:p>
        </p:txBody>
      </p:sp>
      <p:sp>
        <p:nvSpPr>
          <p:cNvPr id="5" name="TextBox 4">
            <a:extLst>
              <a:ext uri="{FF2B5EF4-FFF2-40B4-BE49-F238E27FC236}">
                <a16:creationId xmlns:a16="http://schemas.microsoft.com/office/drawing/2014/main" id="{0898C954-218B-46CE-8BB1-A97246714CE6}"/>
              </a:ext>
            </a:extLst>
          </p:cNvPr>
          <p:cNvSpPr txBox="1"/>
          <p:nvPr/>
        </p:nvSpPr>
        <p:spPr>
          <a:xfrm>
            <a:off x="6251171" y="3832167"/>
            <a:ext cx="5203767" cy="2308324"/>
          </a:xfrm>
          <a:prstGeom prst="rect">
            <a:avLst/>
          </a:prstGeom>
          <a:noFill/>
        </p:spPr>
        <p:txBody>
          <a:bodyPr wrap="square" rtlCol="0">
            <a:spAutoFit/>
          </a:bodyPr>
          <a:lstStyle/>
          <a:p>
            <a:r>
              <a:rPr lang="en-US" dirty="0">
                <a:hlinkClick r:id="rId3"/>
              </a:rPr>
              <a:t>www.thephysicianimmigrant.com</a:t>
            </a:r>
            <a:endParaRPr lang="en-US" dirty="0"/>
          </a:p>
          <a:p>
            <a:endParaRPr lang="en-US" dirty="0"/>
          </a:p>
          <a:p>
            <a:pPr marL="285750" indent="-285750">
              <a:buFont typeface="Wingdings" panose="05000000000000000000" pitchFamily="2" charset="2"/>
              <a:buChar char="Ø"/>
            </a:pPr>
            <a:r>
              <a:rPr lang="en-US" dirty="0"/>
              <a:t>Navigation bar:</a:t>
            </a:r>
          </a:p>
          <a:p>
            <a:pPr marL="742950" lvl="1" indent="-285750">
              <a:buFont typeface="Wingdings" panose="05000000000000000000" pitchFamily="2" charset="2"/>
              <a:buChar char="Ø"/>
            </a:pPr>
            <a:r>
              <a:rPr lang="en-US" dirty="0"/>
              <a:t>Blog</a:t>
            </a:r>
          </a:p>
          <a:p>
            <a:pPr marL="1200150" lvl="2" indent="-285750">
              <a:buFont typeface="Wingdings" panose="05000000000000000000" pitchFamily="2" charset="2"/>
              <a:buChar char="Ø"/>
            </a:pPr>
            <a:r>
              <a:rPr lang="en-US" dirty="0"/>
              <a:t>Start here</a:t>
            </a:r>
          </a:p>
          <a:p>
            <a:pPr marL="1200150" lvl="2"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Gives more detailed information about the visas and steps</a:t>
            </a:r>
          </a:p>
        </p:txBody>
      </p:sp>
    </p:spTree>
    <p:extLst>
      <p:ext uri="{BB962C8B-B14F-4D97-AF65-F5344CB8AC3E}">
        <p14:creationId xmlns:p14="http://schemas.microsoft.com/office/powerpoint/2010/main" val="10905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6B626-0047-4086-9171-4D17FDE0784A}"/>
              </a:ext>
            </a:extLst>
          </p:cNvPr>
          <p:cNvSpPr txBox="1"/>
          <p:nvPr/>
        </p:nvSpPr>
        <p:spPr>
          <a:xfrm>
            <a:off x="731519" y="1942053"/>
            <a:ext cx="9576261" cy="646331"/>
          </a:xfrm>
          <a:prstGeom prst="rect">
            <a:avLst/>
          </a:prstGeom>
          <a:noFill/>
        </p:spPr>
        <p:txBody>
          <a:bodyPr wrap="square">
            <a:spAutoFit/>
          </a:bodyPr>
          <a:lstStyle/>
          <a:p>
            <a:pPr algn="ctr"/>
            <a:r>
              <a:rPr lang="en-US" dirty="0"/>
              <a:t>https://www.thename.org/assets/2018Handouts/6.3%20-%20Rajkumar%2C%20Anita.pdf</a:t>
            </a:r>
          </a:p>
        </p:txBody>
      </p:sp>
      <p:sp>
        <p:nvSpPr>
          <p:cNvPr id="4" name="Title 3">
            <a:extLst>
              <a:ext uri="{FF2B5EF4-FFF2-40B4-BE49-F238E27FC236}">
                <a16:creationId xmlns:a16="http://schemas.microsoft.com/office/drawing/2014/main" id="{E48FF35D-A772-40A5-A008-D3820A4FD6BA}"/>
              </a:ext>
            </a:extLst>
          </p:cNvPr>
          <p:cNvSpPr>
            <a:spLocks noGrp="1"/>
          </p:cNvSpPr>
          <p:nvPr>
            <p:ph type="title"/>
          </p:nvPr>
        </p:nvSpPr>
        <p:spPr/>
        <p:txBody>
          <a:bodyPr/>
          <a:lstStyle/>
          <a:p>
            <a:r>
              <a:rPr lang="en-US" dirty="0"/>
              <a:t>National Association of Medical Examiner’s Presentation</a:t>
            </a:r>
          </a:p>
        </p:txBody>
      </p:sp>
      <p:pic>
        <p:nvPicPr>
          <p:cNvPr id="6" name="Picture 5">
            <a:extLst>
              <a:ext uri="{FF2B5EF4-FFF2-40B4-BE49-F238E27FC236}">
                <a16:creationId xmlns:a16="http://schemas.microsoft.com/office/drawing/2014/main" id="{DC9D3D5C-4E5D-46BC-AE6E-C4E77F14D2DD}"/>
              </a:ext>
            </a:extLst>
          </p:cNvPr>
          <p:cNvPicPr>
            <a:picLocks noChangeAspect="1"/>
          </p:cNvPicPr>
          <p:nvPr/>
        </p:nvPicPr>
        <p:blipFill>
          <a:blip r:embed="rId2"/>
          <a:stretch>
            <a:fillRect/>
          </a:stretch>
        </p:blipFill>
        <p:spPr>
          <a:xfrm>
            <a:off x="2327564" y="2677189"/>
            <a:ext cx="6996071" cy="3931754"/>
          </a:xfrm>
          <a:prstGeom prst="rect">
            <a:avLst/>
          </a:prstGeom>
        </p:spPr>
      </p:pic>
    </p:spTree>
    <p:extLst>
      <p:ext uri="{BB962C8B-B14F-4D97-AF65-F5344CB8AC3E}">
        <p14:creationId xmlns:p14="http://schemas.microsoft.com/office/powerpoint/2010/main" val="48801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BF38-A93E-42D2-A1AD-F9E5FDBEE37B}"/>
              </a:ext>
            </a:extLst>
          </p:cNvPr>
          <p:cNvSpPr>
            <a:spLocks noGrp="1"/>
          </p:cNvSpPr>
          <p:nvPr>
            <p:ph type="title"/>
          </p:nvPr>
        </p:nvSpPr>
        <p:spPr/>
        <p:txBody>
          <a:bodyPr/>
          <a:lstStyle/>
          <a:p>
            <a:r>
              <a:rPr lang="en-US" dirty="0"/>
              <a:t>Questions for the group</a:t>
            </a:r>
          </a:p>
        </p:txBody>
      </p:sp>
      <p:sp>
        <p:nvSpPr>
          <p:cNvPr id="3" name="Content Placeholder 2">
            <a:extLst>
              <a:ext uri="{FF2B5EF4-FFF2-40B4-BE49-F238E27FC236}">
                <a16:creationId xmlns:a16="http://schemas.microsoft.com/office/drawing/2014/main" id="{EBAF6C89-DFDE-4C4C-A415-3FC8E5CF0CE0}"/>
              </a:ext>
            </a:extLst>
          </p:cNvPr>
          <p:cNvSpPr>
            <a:spLocks noGrp="1"/>
          </p:cNvSpPr>
          <p:nvPr>
            <p:ph sz="half" idx="1"/>
          </p:nvPr>
        </p:nvSpPr>
        <p:spPr/>
        <p:txBody>
          <a:bodyPr/>
          <a:lstStyle/>
          <a:p>
            <a:r>
              <a:rPr lang="en-US" dirty="0"/>
              <a:t>Is there a way for ALL states to recognize forensic pathology as “direct patient care?”</a:t>
            </a:r>
          </a:p>
          <a:p>
            <a:r>
              <a:rPr lang="en-US" dirty="0"/>
              <a:t>Why does the J1 waiver to H1b application have to be an annual event?</a:t>
            </a:r>
          </a:p>
          <a:p>
            <a:r>
              <a:rPr lang="en-US" dirty="0"/>
              <a:t>Is there a way to offer a grant for offices to be more willing to accept sponsorship?</a:t>
            </a:r>
          </a:p>
        </p:txBody>
      </p:sp>
      <p:sp>
        <p:nvSpPr>
          <p:cNvPr id="4" name="Content Placeholder 3">
            <a:extLst>
              <a:ext uri="{FF2B5EF4-FFF2-40B4-BE49-F238E27FC236}">
                <a16:creationId xmlns:a16="http://schemas.microsoft.com/office/drawing/2014/main" id="{F6257B15-0D91-47CD-A481-C49618FA9429}"/>
              </a:ext>
            </a:extLst>
          </p:cNvPr>
          <p:cNvSpPr>
            <a:spLocks noGrp="1"/>
          </p:cNvSpPr>
          <p:nvPr>
            <p:ph sz="half" idx="2"/>
          </p:nvPr>
        </p:nvSpPr>
        <p:spPr/>
        <p:txBody>
          <a:bodyPr/>
          <a:lstStyle/>
          <a:p>
            <a:r>
              <a:rPr lang="en-US" dirty="0"/>
              <a:t>Is there a </a:t>
            </a:r>
            <a:r>
              <a:rPr lang="en-US" dirty="0">
                <a:solidFill>
                  <a:srgbClr val="FFFF00"/>
                </a:solidFill>
              </a:rPr>
              <a:t>physician</a:t>
            </a:r>
            <a:r>
              <a:rPr lang="en-US" dirty="0"/>
              <a:t> immigration lawyer group to handle the communication/ paperwork between applicant and office?</a:t>
            </a:r>
          </a:p>
          <a:p>
            <a:endParaRPr lang="en-US" dirty="0"/>
          </a:p>
        </p:txBody>
      </p:sp>
    </p:spTree>
    <p:extLst>
      <p:ext uri="{BB962C8B-B14F-4D97-AF65-F5344CB8AC3E}">
        <p14:creationId xmlns:p14="http://schemas.microsoft.com/office/powerpoint/2010/main" val="106592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ED8C-E763-4FB9-849C-BC3DFC6BDD83}"/>
              </a:ext>
            </a:extLst>
          </p:cNvPr>
          <p:cNvSpPr>
            <a:spLocks noGrp="1"/>
          </p:cNvSpPr>
          <p:nvPr>
            <p:ph type="title"/>
          </p:nvPr>
        </p:nvSpPr>
        <p:spPr/>
        <p:txBody>
          <a:bodyPr/>
          <a:lstStyle/>
          <a:p>
            <a:r>
              <a:rPr lang="en-US" dirty="0"/>
              <a:t>About me</a:t>
            </a:r>
          </a:p>
        </p:txBody>
      </p:sp>
      <p:pic>
        <p:nvPicPr>
          <p:cNvPr id="5" name="Content Placeholder 4" descr="A person holding a parrot&#10;&#10;Description automatically generated with low confidence">
            <a:extLst>
              <a:ext uri="{FF2B5EF4-FFF2-40B4-BE49-F238E27FC236}">
                <a16:creationId xmlns:a16="http://schemas.microsoft.com/office/drawing/2014/main" id="{5EE1DA9B-13D9-451E-8264-4D5F6C15AD24}"/>
              </a:ext>
            </a:extLst>
          </p:cNvPr>
          <p:cNvPicPr>
            <a:picLocks noGrp="1" noChangeAspect="1"/>
          </p:cNvPicPr>
          <p:nvPr>
            <p:ph idx="1"/>
          </p:nvPr>
        </p:nvPicPr>
        <p:blipFill>
          <a:blip r:embed="rId2"/>
          <a:stretch>
            <a:fillRect/>
          </a:stretch>
        </p:blipFill>
        <p:spPr>
          <a:xfrm>
            <a:off x="3668451" y="1628689"/>
            <a:ext cx="3683870" cy="4195762"/>
          </a:xfrm>
        </p:spPr>
      </p:pic>
      <p:pic>
        <p:nvPicPr>
          <p:cNvPr id="4" name="Picture 3">
            <a:extLst>
              <a:ext uri="{FF2B5EF4-FFF2-40B4-BE49-F238E27FC236}">
                <a16:creationId xmlns:a16="http://schemas.microsoft.com/office/drawing/2014/main" id="{B49CA513-B948-44F1-9433-A1F514325D51}"/>
              </a:ext>
            </a:extLst>
          </p:cNvPr>
          <p:cNvPicPr>
            <a:picLocks noChangeAspect="1"/>
          </p:cNvPicPr>
          <p:nvPr/>
        </p:nvPicPr>
        <p:blipFill>
          <a:blip r:embed="rId3"/>
          <a:stretch>
            <a:fillRect/>
          </a:stretch>
        </p:blipFill>
        <p:spPr>
          <a:xfrm>
            <a:off x="646111" y="1628689"/>
            <a:ext cx="2488760" cy="1262490"/>
          </a:xfrm>
          <a:prstGeom prst="rect">
            <a:avLst/>
          </a:prstGeom>
        </p:spPr>
      </p:pic>
      <p:pic>
        <p:nvPicPr>
          <p:cNvPr id="7" name="Picture 6">
            <a:extLst>
              <a:ext uri="{FF2B5EF4-FFF2-40B4-BE49-F238E27FC236}">
                <a16:creationId xmlns:a16="http://schemas.microsoft.com/office/drawing/2014/main" id="{97555461-F11B-4B71-A18C-28F37D7429B9}"/>
              </a:ext>
            </a:extLst>
          </p:cNvPr>
          <p:cNvPicPr>
            <a:picLocks noChangeAspect="1"/>
          </p:cNvPicPr>
          <p:nvPr/>
        </p:nvPicPr>
        <p:blipFill>
          <a:blip r:embed="rId4"/>
          <a:stretch>
            <a:fillRect/>
          </a:stretch>
        </p:blipFill>
        <p:spPr>
          <a:xfrm>
            <a:off x="646111" y="3029219"/>
            <a:ext cx="2488760" cy="1567719"/>
          </a:xfrm>
          <a:prstGeom prst="rect">
            <a:avLst/>
          </a:prstGeom>
        </p:spPr>
      </p:pic>
      <p:pic>
        <p:nvPicPr>
          <p:cNvPr id="9" name="Picture 8">
            <a:extLst>
              <a:ext uri="{FF2B5EF4-FFF2-40B4-BE49-F238E27FC236}">
                <a16:creationId xmlns:a16="http://schemas.microsoft.com/office/drawing/2014/main" id="{6068284F-40F7-43E9-8A06-EEA2C4FE2EC9}"/>
              </a:ext>
            </a:extLst>
          </p:cNvPr>
          <p:cNvPicPr>
            <a:picLocks noChangeAspect="1"/>
          </p:cNvPicPr>
          <p:nvPr/>
        </p:nvPicPr>
        <p:blipFill>
          <a:blip r:embed="rId5"/>
          <a:stretch>
            <a:fillRect/>
          </a:stretch>
        </p:blipFill>
        <p:spPr>
          <a:xfrm>
            <a:off x="646111" y="4734978"/>
            <a:ext cx="2488760" cy="137789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7A25AC5C-A852-4489-B37B-0DF9B64D0D96}"/>
              </a:ext>
            </a:extLst>
          </p:cNvPr>
          <p:cNvPicPr>
            <a:picLocks noChangeAspect="1"/>
          </p:cNvPicPr>
          <p:nvPr/>
        </p:nvPicPr>
        <p:blipFill>
          <a:blip r:embed="rId6"/>
          <a:stretch>
            <a:fillRect/>
          </a:stretch>
        </p:blipFill>
        <p:spPr>
          <a:xfrm>
            <a:off x="8158956" y="297600"/>
            <a:ext cx="1538288" cy="2911412"/>
          </a:xfrm>
          <a:prstGeom prst="rect">
            <a:avLst/>
          </a:prstGeom>
        </p:spPr>
      </p:pic>
      <p:sp>
        <p:nvSpPr>
          <p:cNvPr id="14" name="TextBox 13">
            <a:extLst>
              <a:ext uri="{FF2B5EF4-FFF2-40B4-BE49-F238E27FC236}">
                <a16:creationId xmlns:a16="http://schemas.microsoft.com/office/drawing/2014/main" id="{8F55A4C9-1327-4ADC-9F13-333D095F2B92}"/>
              </a:ext>
            </a:extLst>
          </p:cNvPr>
          <p:cNvSpPr txBox="1"/>
          <p:nvPr/>
        </p:nvSpPr>
        <p:spPr>
          <a:xfrm>
            <a:off x="122612" y="6408114"/>
            <a:ext cx="4100252" cy="338554"/>
          </a:xfrm>
          <a:prstGeom prst="rect">
            <a:avLst/>
          </a:prstGeom>
          <a:noFill/>
        </p:spPr>
        <p:txBody>
          <a:bodyPr wrap="square">
            <a:spAutoFit/>
          </a:bodyPr>
          <a:lstStyle/>
          <a:p>
            <a:r>
              <a:rPr lang="en-US" sz="800" dirty="0"/>
              <a:t>By </a:t>
            </a:r>
            <a:r>
              <a:rPr lang="en-US" sz="800" dirty="0" err="1"/>
              <a:t>Darwinek</a:t>
            </a:r>
            <a:r>
              <a:rPr lang="en-US" sz="800" dirty="0"/>
              <a:t>, CC BY-SA 3.0, https://commons.wikimedia.org/w/index.php?curid=7021554</a:t>
            </a:r>
          </a:p>
        </p:txBody>
      </p:sp>
      <p:pic>
        <p:nvPicPr>
          <p:cNvPr id="15" name="Picture 14" descr="A picture containing logo&#10;&#10;Description automatically generated">
            <a:extLst>
              <a:ext uri="{FF2B5EF4-FFF2-40B4-BE49-F238E27FC236}">
                <a16:creationId xmlns:a16="http://schemas.microsoft.com/office/drawing/2014/main" id="{8F5938C6-4854-4241-BEA4-B83001257779}"/>
              </a:ext>
            </a:extLst>
          </p:cNvPr>
          <p:cNvPicPr>
            <a:picLocks noChangeAspect="1"/>
          </p:cNvPicPr>
          <p:nvPr/>
        </p:nvPicPr>
        <p:blipFill>
          <a:blip r:embed="rId7"/>
          <a:stretch>
            <a:fillRect/>
          </a:stretch>
        </p:blipFill>
        <p:spPr>
          <a:xfrm>
            <a:off x="7910309" y="3429000"/>
            <a:ext cx="2633472" cy="3026950"/>
          </a:xfrm>
          <a:prstGeom prst="rect">
            <a:avLst/>
          </a:prstGeom>
        </p:spPr>
      </p:pic>
      <p:sp>
        <p:nvSpPr>
          <p:cNvPr id="18" name="TextBox 17">
            <a:extLst>
              <a:ext uri="{FF2B5EF4-FFF2-40B4-BE49-F238E27FC236}">
                <a16:creationId xmlns:a16="http://schemas.microsoft.com/office/drawing/2014/main" id="{A565D2FD-8240-48F2-8948-8B4643BEDB42}"/>
              </a:ext>
            </a:extLst>
          </p:cNvPr>
          <p:cNvSpPr txBox="1"/>
          <p:nvPr/>
        </p:nvSpPr>
        <p:spPr>
          <a:xfrm>
            <a:off x="3480955" y="6447648"/>
            <a:ext cx="6097384" cy="338554"/>
          </a:xfrm>
          <a:prstGeom prst="rect">
            <a:avLst/>
          </a:prstGeom>
          <a:noFill/>
        </p:spPr>
        <p:txBody>
          <a:bodyPr wrap="square">
            <a:spAutoFit/>
          </a:bodyPr>
          <a:lstStyle/>
          <a:p>
            <a:r>
              <a:rPr lang="en-US" sz="800" dirty="0"/>
              <a:t>By </a:t>
            </a:r>
            <a:r>
              <a:rPr lang="en-US" sz="800" dirty="0" err="1"/>
              <a:t>Svgalbertian</a:t>
            </a:r>
            <a:r>
              <a:rPr lang="en-US" sz="800" dirty="0"/>
              <a:t> - Own </a:t>
            </a:r>
            <a:r>
              <a:rPr lang="en-US" sz="800" dirty="0" err="1"/>
              <a:t>workThis</a:t>
            </a:r>
            <a:r>
              <a:rPr lang="en-US" sz="800" dirty="0"/>
              <a:t> vector image includes elements that have been taken or adapted from this file: Flag of </a:t>
            </a:r>
            <a:r>
              <a:rPr lang="en-US" sz="800" dirty="0" err="1"/>
              <a:t>Wisconsin.svg</a:t>
            </a:r>
            <a:r>
              <a:rPr lang="en-US" sz="800" dirty="0"/>
              <a:t>., Public Domain, https://commons.wikimedia.org/w/index.php?curid=6911071</a:t>
            </a:r>
          </a:p>
        </p:txBody>
      </p:sp>
      <p:pic>
        <p:nvPicPr>
          <p:cNvPr id="19" name="Picture 18" descr="Logo&#10;&#10;Description automatically generated">
            <a:extLst>
              <a:ext uri="{FF2B5EF4-FFF2-40B4-BE49-F238E27FC236}">
                <a16:creationId xmlns:a16="http://schemas.microsoft.com/office/drawing/2014/main" id="{CE9CB6BC-55EF-4035-80A8-8F6235B90720}"/>
              </a:ext>
            </a:extLst>
          </p:cNvPr>
          <p:cNvPicPr>
            <a:picLocks noChangeAspect="1"/>
          </p:cNvPicPr>
          <p:nvPr/>
        </p:nvPicPr>
        <p:blipFill>
          <a:blip r:embed="rId8"/>
          <a:stretch>
            <a:fillRect/>
          </a:stretch>
        </p:blipFill>
        <p:spPr>
          <a:xfrm>
            <a:off x="9550144" y="2380875"/>
            <a:ext cx="2340864" cy="2340864"/>
          </a:xfrm>
          <a:prstGeom prst="rect">
            <a:avLst/>
          </a:prstGeom>
        </p:spPr>
      </p:pic>
    </p:spTree>
    <p:extLst>
      <p:ext uri="{BB962C8B-B14F-4D97-AF65-F5344CB8AC3E}">
        <p14:creationId xmlns:p14="http://schemas.microsoft.com/office/powerpoint/2010/main" val="403949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9F44-67FC-4F27-BBC2-F8582D92E67E}"/>
              </a:ext>
            </a:extLst>
          </p:cNvPr>
          <p:cNvSpPr>
            <a:spLocks noGrp="1"/>
          </p:cNvSpPr>
          <p:nvPr>
            <p:ph type="title"/>
          </p:nvPr>
        </p:nvSpPr>
        <p:spPr/>
        <p:txBody>
          <a:bodyPr/>
          <a:lstStyle/>
          <a:p>
            <a:r>
              <a:rPr lang="en-US" dirty="0"/>
              <a:t>About me</a:t>
            </a:r>
          </a:p>
        </p:txBody>
      </p:sp>
      <p:sp>
        <p:nvSpPr>
          <p:cNvPr id="3" name="Text Placeholder 2">
            <a:extLst>
              <a:ext uri="{FF2B5EF4-FFF2-40B4-BE49-F238E27FC236}">
                <a16:creationId xmlns:a16="http://schemas.microsoft.com/office/drawing/2014/main" id="{BBDA8FF1-3378-49AA-9B0D-C8A644C10FFB}"/>
              </a:ext>
            </a:extLst>
          </p:cNvPr>
          <p:cNvSpPr>
            <a:spLocks noGrp="1"/>
          </p:cNvSpPr>
          <p:nvPr>
            <p:ph type="body" idx="1"/>
          </p:nvPr>
        </p:nvSpPr>
        <p:spPr/>
        <p:txBody>
          <a:bodyPr/>
          <a:lstStyle/>
          <a:p>
            <a:r>
              <a:rPr lang="en-US" dirty="0"/>
              <a:t>Education</a:t>
            </a:r>
          </a:p>
        </p:txBody>
      </p:sp>
      <p:sp>
        <p:nvSpPr>
          <p:cNvPr id="4" name="Content Placeholder 3">
            <a:extLst>
              <a:ext uri="{FF2B5EF4-FFF2-40B4-BE49-F238E27FC236}">
                <a16:creationId xmlns:a16="http://schemas.microsoft.com/office/drawing/2014/main" id="{23F38B22-FB07-4563-BD1F-8D4844E5E3BE}"/>
              </a:ext>
            </a:extLst>
          </p:cNvPr>
          <p:cNvSpPr>
            <a:spLocks noGrp="1"/>
          </p:cNvSpPr>
          <p:nvPr>
            <p:ph sz="half" idx="2"/>
          </p:nvPr>
        </p:nvSpPr>
        <p:spPr/>
        <p:txBody>
          <a:bodyPr/>
          <a:lstStyle/>
          <a:p>
            <a:r>
              <a:rPr lang="en-US" dirty="0">
                <a:solidFill>
                  <a:srgbClr val="FF00FF"/>
                </a:solidFill>
              </a:rPr>
              <a:t>Undergraduate education:</a:t>
            </a:r>
          </a:p>
          <a:p>
            <a:pPr lvl="1"/>
            <a:r>
              <a:rPr lang="en-US" dirty="0"/>
              <a:t>University of Western Ontario, Canada</a:t>
            </a:r>
          </a:p>
          <a:p>
            <a:pPr lvl="1"/>
            <a:r>
              <a:rPr lang="en-US" dirty="0"/>
              <a:t>Bachelor of Science: Biology</a:t>
            </a:r>
          </a:p>
          <a:p>
            <a:pPr lvl="1"/>
            <a:endParaRPr lang="en-US" dirty="0"/>
          </a:p>
          <a:p>
            <a:r>
              <a:rPr lang="en-US" dirty="0">
                <a:solidFill>
                  <a:srgbClr val="FF00FF"/>
                </a:solidFill>
              </a:rPr>
              <a:t>Medical School:</a:t>
            </a:r>
          </a:p>
          <a:p>
            <a:pPr lvl="1"/>
            <a:r>
              <a:rPr lang="en-US" dirty="0"/>
              <a:t>St. George’s University, Grenada West Indies </a:t>
            </a:r>
          </a:p>
          <a:p>
            <a:pPr lvl="1"/>
            <a:r>
              <a:rPr lang="en-US" dirty="0"/>
              <a:t>Medical Doctor Degree</a:t>
            </a:r>
          </a:p>
          <a:p>
            <a:pPr lvl="1"/>
            <a:r>
              <a:rPr lang="en-US" dirty="0"/>
              <a:t>Rotations in New Jersey and New York </a:t>
            </a:r>
            <a:r>
              <a:rPr lang="en-US" dirty="0">
                <a:solidFill>
                  <a:srgbClr val="FF00FF"/>
                </a:solidFill>
              </a:rPr>
              <a:t>(B1 visa)</a:t>
            </a:r>
          </a:p>
        </p:txBody>
      </p:sp>
      <p:sp>
        <p:nvSpPr>
          <p:cNvPr id="6" name="Content Placeholder 5">
            <a:extLst>
              <a:ext uri="{FF2B5EF4-FFF2-40B4-BE49-F238E27FC236}">
                <a16:creationId xmlns:a16="http://schemas.microsoft.com/office/drawing/2014/main" id="{2B70F94E-F935-4D3A-B6AE-A88381E59D6C}"/>
              </a:ext>
            </a:extLst>
          </p:cNvPr>
          <p:cNvSpPr>
            <a:spLocks noGrp="1"/>
          </p:cNvSpPr>
          <p:nvPr>
            <p:ph sz="quarter" idx="4"/>
          </p:nvPr>
        </p:nvSpPr>
        <p:spPr/>
        <p:txBody>
          <a:bodyPr/>
          <a:lstStyle/>
          <a:p>
            <a:r>
              <a:rPr lang="en-US" dirty="0">
                <a:solidFill>
                  <a:srgbClr val="FF00FF"/>
                </a:solidFill>
              </a:rPr>
              <a:t>Residency (J1 visa): </a:t>
            </a:r>
          </a:p>
          <a:p>
            <a:pPr lvl="1"/>
            <a:r>
              <a:rPr lang="en-US" dirty="0"/>
              <a:t>St. Barnabas Medical Center, Livingston, New Jersey</a:t>
            </a:r>
          </a:p>
          <a:p>
            <a:pPr lvl="1"/>
            <a:r>
              <a:rPr lang="en-US" dirty="0"/>
              <a:t>Anatomic pathology boarded</a:t>
            </a:r>
          </a:p>
          <a:p>
            <a:pPr lvl="1"/>
            <a:endParaRPr lang="en-US" dirty="0"/>
          </a:p>
          <a:p>
            <a:r>
              <a:rPr lang="en-US" dirty="0">
                <a:solidFill>
                  <a:srgbClr val="FF00FF"/>
                </a:solidFill>
              </a:rPr>
              <a:t>Fellowship (J1 visa):</a:t>
            </a:r>
          </a:p>
          <a:p>
            <a:pPr lvl="1"/>
            <a:r>
              <a:rPr lang="en-US" dirty="0"/>
              <a:t>San Diego County Medical Examiner’s Office</a:t>
            </a:r>
          </a:p>
          <a:p>
            <a:pPr lvl="1"/>
            <a:r>
              <a:rPr lang="en-US" dirty="0"/>
              <a:t>Forensic pathology boarded</a:t>
            </a:r>
          </a:p>
        </p:txBody>
      </p:sp>
    </p:spTree>
    <p:extLst>
      <p:ext uri="{BB962C8B-B14F-4D97-AF65-F5344CB8AC3E}">
        <p14:creationId xmlns:p14="http://schemas.microsoft.com/office/powerpoint/2010/main" val="44944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FC42-DB8C-4BAC-B910-61C6FECF07EA}"/>
              </a:ext>
            </a:extLst>
          </p:cNvPr>
          <p:cNvSpPr>
            <a:spLocks noGrp="1"/>
          </p:cNvSpPr>
          <p:nvPr>
            <p:ph type="title"/>
          </p:nvPr>
        </p:nvSpPr>
        <p:spPr>
          <a:xfrm>
            <a:off x="1046887" y="450273"/>
            <a:ext cx="3401064" cy="514003"/>
          </a:xfrm>
        </p:spPr>
        <p:txBody>
          <a:bodyPr/>
          <a:lstStyle/>
          <a:p>
            <a:r>
              <a:rPr lang="en-US" dirty="0"/>
              <a:t>Employment </a:t>
            </a:r>
          </a:p>
        </p:txBody>
      </p:sp>
      <p:sp>
        <p:nvSpPr>
          <p:cNvPr id="4" name="Text Placeholder 3">
            <a:extLst>
              <a:ext uri="{FF2B5EF4-FFF2-40B4-BE49-F238E27FC236}">
                <a16:creationId xmlns:a16="http://schemas.microsoft.com/office/drawing/2014/main" id="{FE77556C-D680-4B31-AE86-0F978B7D90DA}"/>
              </a:ext>
            </a:extLst>
          </p:cNvPr>
          <p:cNvSpPr>
            <a:spLocks noGrp="1"/>
          </p:cNvSpPr>
          <p:nvPr>
            <p:ph type="body" sz="half" idx="2"/>
          </p:nvPr>
        </p:nvSpPr>
        <p:spPr>
          <a:xfrm>
            <a:off x="1130015" y="1064030"/>
            <a:ext cx="9285832" cy="4063075"/>
          </a:xfrm>
        </p:spPr>
        <p:txBody>
          <a:bodyPr>
            <a:normAutofit/>
          </a:bodyPr>
          <a:lstStyle/>
          <a:p>
            <a:r>
              <a:rPr lang="en-US" sz="1800" dirty="0">
                <a:solidFill>
                  <a:srgbClr val="66FFCC"/>
                </a:solidFill>
              </a:rPr>
              <a:t>Dane County Medical Examiner’s Office, Madison, Wisconsin (J1 waiver to H1b visa on ROS)</a:t>
            </a:r>
          </a:p>
          <a:p>
            <a:pPr marL="285750" indent="-285750">
              <a:buFont typeface="Wingdings" panose="05000000000000000000" pitchFamily="2" charset="2"/>
              <a:buChar char="Ø"/>
            </a:pPr>
            <a:r>
              <a:rPr lang="en-US" sz="1800" dirty="0"/>
              <a:t>Deputy Medical Examiner</a:t>
            </a:r>
          </a:p>
          <a:p>
            <a:pPr marL="285750" indent="-285750">
              <a:buFont typeface="Wingdings" panose="05000000000000000000" pitchFamily="2" charset="2"/>
              <a:buChar char="Ø"/>
            </a:pPr>
            <a:endParaRPr lang="en-US" sz="1800" dirty="0"/>
          </a:p>
          <a:p>
            <a:r>
              <a:rPr lang="en-US" sz="1800" dirty="0">
                <a:solidFill>
                  <a:srgbClr val="66FFCC"/>
                </a:solidFill>
              </a:rPr>
              <a:t>Office of the Chief State Medical Examiner’s Office, Newark, New Jersey (H1b transfer on ROS)</a:t>
            </a:r>
          </a:p>
          <a:p>
            <a:pPr marL="285750" indent="-285750">
              <a:buFont typeface="Wingdings" panose="05000000000000000000" pitchFamily="2" charset="2"/>
              <a:buChar char="Ø"/>
            </a:pPr>
            <a:r>
              <a:rPr lang="en-US" sz="1800" dirty="0"/>
              <a:t>Associate Medical Examiner</a:t>
            </a:r>
          </a:p>
          <a:p>
            <a:pPr marL="285750" indent="-285750">
              <a:buFont typeface="Wingdings" panose="05000000000000000000" pitchFamily="2" charset="2"/>
              <a:buChar char="Ø"/>
            </a:pPr>
            <a:endParaRPr lang="en-US" sz="1800" dirty="0"/>
          </a:p>
          <a:p>
            <a:r>
              <a:rPr lang="en-US" sz="1800" dirty="0">
                <a:solidFill>
                  <a:srgbClr val="66FFCC"/>
                </a:solidFill>
              </a:rPr>
              <a:t>Middlesex County Medical Examiner’s Office, North Brunswick, New Jersey (H1b transfer post ROS)</a:t>
            </a:r>
          </a:p>
          <a:p>
            <a:pPr marL="285750" indent="-285750">
              <a:buFont typeface="Wingdings" panose="05000000000000000000" pitchFamily="2" charset="2"/>
              <a:buChar char="Ø"/>
            </a:pPr>
            <a:r>
              <a:rPr lang="en-US" sz="1800" dirty="0"/>
              <a:t>Employment begins July 6, 2021</a:t>
            </a:r>
          </a:p>
          <a:p>
            <a:pPr marL="285750" indent="-285750">
              <a:buFont typeface="Wingdings" panose="05000000000000000000" pitchFamily="2" charset="2"/>
              <a:buChar char="Ø"/>
            </a:pPr>
            <a:endParaRPr lang="en-US" dirty="0"/>
          </a:p>
        </p:txBody>
      </p:sp>
      <p:sp>
        <p:nvSpPr>
          <p:cNvPr id="5" name="TextBox 4">
            <a:extLst>
              <a:ext uri="{FF2B5EF4-FFF2-40B4-BE49-F238E27FC236}">
                <a16:creationId xmlns:a16="http://schemas.microsoft.com/office/drawing/2014/main" id="{ECD3CDA2-0B59-4386-B7DF-4222F44D1E34}"/>
              </a:ext>
            </a:extLst>
          </p:cNvPr>
          <p:cNvSpPr txBox="1"/>
          <p:nvPr/>
        </p:nvSpPr>
        <p:spPr>
          <a:xfrm>
            <a:off x="7561810" y="5470804"/>
            <a:ext cx="4630190" cy="646331"/>
          </a:xfrm>
          <a:prstGeom prst="rect">
            <a:avLst/>
          </a:prstGeom>
          <a:noFill/>
        </p:spPr>
        <p:txBody>
          <a:bodyPr wrap="square" rtlCol="0">
            <a:spAutoFit/>
          </a:bodyPr>
          <a:lstStyle/>
          <a:p>
            <a:r>
              <a:rPr lang="en-US" dirty="0">
                <a:solidFill>
                  <a:srgbClr val="FFFF00"/>
                </a:solidFill>
              </a:rPr>
              <a:t>ROS</a:t>
            </a:r>
            <a:r>
              <a:rPr lang="en-US" dirty="0"/>
              <a:t>= Return of service (3-year commitment)</a:t>
            </a:r>
          </a:p>
        </p:txBody>
      </p:sp>
    </p:spTree>
    <p:extLst>
      <p:ext uri="{BB962C8B-B14F-4D97-AF65-F5344CB8AC3E}">
        <p14:creationId xmlns:p14="http://schemas.microsoft.com/office/powerpoint/2010/main" val="144244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6AC6-2C0A-4365-BC2F-C6E738E60147}"/>
              </a:ext>
            </a:extLst>
          </p:cNvPr>
          <p:cNvSpPr>
            <a:spLocks noGrp="1"/>
          </p:cNvSpPr>
          <p:nvPr>
            <p:ph type="title"/>
          </p:nvPr>
        </p:nvSpPr>
        <p:spPr/>
        <p:txBody>
          <a:bodyPr/>
          <a:lstStyle/>
          <a:p>
            <a:r>
              <a:rPr lang="en-US" dirty="0"/>
              <a:t>Visas and transitions</a:t>
            </a:r>
          </a:p>
        </p:txBody>
      </p:sp>
      <p:sp>
        <p:nvSpPr>
          <p:cNvPr id="3" name="Text Placeholder 2">
            <a:extLst>
              <a:ext uri="{FF2B5EF4-FFF2-40B4-BE49-F238E27FC236}">
                <a16:creationId xmlns:a16="http://schemas.microsoft.com/office/drawing/2014/main" id="{8CE7901F-7CBB-4DC9-A966-598CB27B6F99}"/>
              </a:ext>
            </a:extLst>
          </p:cNvPr>
          <p:cNvSpPr>
            <a:spLocks noGrp="1"/>
          </p:cNvSpPr>
          <p:nvPr>
            <p:ph type="body" idx="1"/>
          </p:nvPr>
        </p:nvSpPr>
        <p:spPr/>
        <p:txBody>
          <a:bodyPr/>
          <a:lstStyle/>
          <a:p>
            <a:r>
              <a:rPr lang="en-US" dirty="0"/>
              <a:t>From the experience of a Forensic Pathologist</a:t>
            </a:r>
          </a:p>
        </p:txBody>
      </p:sp>
    </p:spTree>
    <p:extLst>
      <p:ext uri="{BB962C8B-B14F-4D97-AF65-F5344CB8AC3E}">
        <p14:creationId xmlns:p14="http://schemas.microsoft.com/office/powerpoint/2010/main" val="374581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E72F-5B19-4BE7-AC4B-A3FCB14715D4}"/>
              </a:ext>
            </a:extLst>
          </p:cNvPr>
          <p:cNvSpPr>
            <a:spLocks noGrp="1"/>
          </p:cNvSpPr>
          <p:nvPr>
            <p:ph type="title"/>
          </p:nvPr>
        </p:nvSpPr>
        <p:spPr/>
        <p:txBody>
          <a:bodyPr/>
          <a:lstStyle/>
          <a:p>
            <a:r>
              <a:rPr lang="en-US" dirty="0"/>
              <a:t>Definitions and practical applications</a:t>
            </a:r>
          </a:p>
        </p:txBody>
      </p:sp>
      <p:sp>
        <p:nvSpPr>
          <p:cNvPr id="3" name="Text Placeholder 2">
            <a:extLst>
              <a:ext uri="{FF2B5EF4-FFF2-40B4-BE49-F238E27FC236}">
                <a16:creationId xmlns:a16="http://schemas.microsoft.com/office/drawing/2014/main" id="{ADCA4272-B005-46D3-81E2-B58B621EDA3A}"/>
              </a:ext>
            </a:extLst>
          </p:cNvPr>
          <p:cNvSpPr>
            <a:spLocks noGrp="1"/>
          </p:cNvSpPr>
          <p:nvPr>
            <p:ph type="body" idx="1"/>
          </p:nvPr>
        </p:nvSpPr>
        <p:spPr/>
        <p:txBody>
          <a:bodyPr/>
          <a:lstStyle/>
          <a:p>
            <a:r>
              <a:rPr lang="en-US" dirty="0"/>
              <a:t>B1 visa</a:t>
            </a:r>
          </a:p>
        </p:txBody>
      </p:sp>
      <p:sp>
        <p:nvSpPr>
          <p:cNvPr id="4" name="Text Placeholder 3">
            <a:extLst>
              <a:ext uri="{FF2B5EF4-FFF2-40B4-BE49-F238E27FC236}">
                <a16:creationId xmlns:a16="http://schemas.microsoft.com/office/drawing/2014/main" id="{402B67F8-3F74-4D30-B4FA-E19A248164F8}"/>
              </a:ext>
            </a:extLst>
          </p:cNvPr>
          <p:cNvSpPr>
            <a:spLocks noGrp="1"/>
          </p:cNvSpPr>
          <p:nvPr>
            <p:ph type="body" sz="half" idx="15"/>
          </p:nvPr>
        </p:nvSpPr>
        <p:spPr/>
        <p:txBody>
          <a:bodyPr/>
          <a:lstStyle/>
          <a:p>
            <a:pPr marL="285750" indent="-285750">
              <a:buFont typeface="Wingdings" panose="05000000000000000000" pitchFamily="2" charset="2"/>
              <a:buChar char="Ø"/>
            </a:pPr>
            <a:r>
              <a:rPr lang="en-US" dirty="0"/>
              <a:t>Visitors to the United States</a:t>
            </a:r>
          </a:p>
          <a:p>
            <a:pPr marL="285750" indent="-285750">
              <a:buFont typeface="Wingdings" panose="05000000000000000000" pitchFamily="2" charset="2"/>
              <a:buChar char="Ø"/>
            </a:pPr>
            <a:r>
              <a:rPr lang="en-US" dirty="0"/>
              <a:t>Also known as a tourist visa</a:t>
            </a:r>
          </a:p>
          <a:p>
            <a:pPr marL="285750" indent="-285750">
              <a:buFont typeface="Wingdings" panose="05000000000000000000" pitchFamily="2" charset="2"/>
              <a:buChar char="Ø"/>
            </a:pPr>
            <a:r>
              <a:rPr lang="en-US" dirty="0"/>
              <a:t>Apply through consulate </a:t>
            </a:r>
          </a:p>
          <a:p>
            <a:pPr marL="285750" indent="-285750">
              <a:buFont typeface="Wingdings" panose="05000000000000000000" pitchFamily="2" charset="2"/>
              <a:buChar char="Ø"/>
            </a:pPr>
            <a:r>
              <a:rPr lang="en-US" dirty="0"/>
              <a:t>Acquired at Pearson Airport flying to USA</a:t>
            </a:r>
          </a:p>
          <a:p>
            <a:pPr marL="742950" lvl="1" indent="-285750">
              <a:buFont typeface="Wingdings" panose="05000000000000000000" pitchFamily="2" charset="2"/>
              <a:buChar char="Ø"/>
            </a:pPr>
            <a:r>
              <a:rPr lang="en-US" dirty="0"/>
              <a:t>Provided documentation from St. George’s University </a:t>
            </a:r>
          </a:p>
          <a:p>
            <a:pPr marL="742950" lvl="1" indent="-285750">
              <a:buFont typeface="Wingdings" panose="05000000000000000000" pitchFamily="2" charset="2"/>
              <a:buChar char="Ø"/>
            </a:pPr>
            <a:r>
              <a:rPr lang="en-US" dirty="0"/>
              <a:t>Clinical rotations </a:t>
            </a:r>
          </a:p>
          <a:p>
            <a:pPr marL="285750" indent="-285750">
              <a:buFont typeface="Wingdings" panose="05000000000000000000" pitchFamily="2" charset="2"/>
              <a:buChar char="Ø"/>
            </a:pPr>
            <a:r>
              <a:rPr lang="en-US" dirty="0"/>
              <a:t>No ability to work/have a wage while staying</a:t>
            </a:r>
          </a:p>
          <a:p>
            <a:pPr marL="285750" indent="-285750">
              <a:buFont typeface="Wingdings" panose="05000000000000000000" pitchFamily="2" charset="2"/>
              <a:buChar char="Ø"/>
            </a:pPr>
            <a:r>
              <a:rPr lang="en-US" dirty="0"/>
              <a:t>6 months to a year issuance</a:t>
            </a:r>
          </a:p>
        </p:txBody>
      </p:sp>
      <p:sp>
        <p:nvSpPr>
          <p:cNvPr id="5" name="Text Placeholder 4">
            <a:extLst>
              <a:ext uri="{FF2B5EF4-FFF2-40B4-BE49-F238E27FC236}">
                <a16:creationId xmlns:a16="http://schemas.microsoft.com/office/drawing/2014/main" id="{F78C43FE-9D91-481B-B705-27431EF82915}"/>
              </a:ext>
            </a:extLst>
          </p:cNvPr>
          <p:cNvSpPr>
            <a:spLocks noGrp="1"/>
          </p:cNvSpPr>
          <p:nvPr>
            <p:ph type="body" sz="quarter" idx="3"/>
          </p:nvPr>
        </p:nvSpPr>
        <p:spPr/>
        <p:txBody>
          <a:bodyPr/>
          <a:lstStyle/>
          <a:p>
            <a:r>
              <a:rPr lang="en-US" dirty="0"/>
              <a:t>J1 visa</a:t>
            </a:r>
          </a:p>
        </p:txBody>
      </p:sp>
      <p:sp>
        <p:nvSpPr>
          <p:cNvPr id="6" name="Text Placeholder 5">
            <a:extLst>
              <a:ext uri="{FF2B5EF4-FFF2-40B4-BE49-F238E27FC236}">
                <a16:creationId xmlns:a16="http://schemas.microsoft.com/office/drawing/2014/main" id="{7CE4A025-8CD4-4331-B901-A72DF64DFA3B}"/>
              </a:ext>
            </a:extLst>
          </p:cNvPr>
          <p:cNvSpPr>
            <a:spLocks noGrp="1"/>
          </p:cNvSpPr>
          <p:nvPr>
            <p:ph type="body" sz="half" idx="16"/>
          </p:nvPr>
        </p:nvSpPr>
        <p:spPr/>
        <p:txBody>
          <a:bodyPr>
            <a:normAutofit fontScale="92500" lnSpcReduction="20000"/>
          </a:bodyPr>
          <a:lstStyle/>
          <a:p>
            <a:pPr marL="285750" indent="-285750">
              <a:buFont typeface="Wingdings" panose="05000000000000000000" pitchFamily="2" charset="2"/>
              <a:buChar char="Ø"/>
            </a:pPr>
            <a:r>
              <a:rPr lang="en-US" dirty="0"/>
              <a:t>Training visa during residency and fellowship</a:t>
            </a:r>
          </a:p>
          <a:p>
            <a:pPr marL="285750" indent="-285750">
              <a:buFont typeface="Wingdings" panose="05000000000000000000" pitchFamily="2" charset="2"/>
              <a:buChar char="Ø"/>
            </a:pPr>
            <a:r>
              <a:rPr lang="en-US" dirty="0"/>
              <a:t>Making a salary</a:t>
            </a:r>
          </a:p>
          <a:p>
            <a:pPr marL="285750" indent="-285750">
              <a:buFont typeface="Wingdings" panose="05000000000000000000" pitchFamily="2" charset="2"/>
              <a:buChar char="Ø"/>
            </a:pPr>
            <a:r>
              <a:rPr lang="en-US" dirty="0"/>
              <a:t>Available for 7 years (extensions possible)</a:t>
            </a:r>
          </a:p>
          <a:p>
            <a:pPr marL="285750" indent="-285750">
              <a:buFont typeface="Wingdings" panose="05000000000000000000" pitchFamily="2" charset="2"/>
              <a:buChar char="Ø"/>
            </a:pPr>
            <a:r>
              <a:rPr lang="en-US" dirty="0"/>
              <a:t>Can be extended to stay to write board examinations</a:t>
            </a:r>
          </a:p>
          <a:p>
            <a:pPr marL="285750" indent="-285750">
              <a:buFont typeface="Wingdings" panose="05000000000000000000" pitchFamily="2" charset="2"/>
              <a:buChar char="Ø"/>
            </a:pPr>
            <a:r>
              <a:rPr lang="en-US" dirty="0"/>
              <a:t>Personally used 5 years out of the offered 7</a:t>
            </a:r>
          </a:p>
          <a:p>
            <a:pPr marL="285750" indent="-285750">
              <a:buFont typeface="Wingdings" panose="05000000000000000000" pitchFamily="2" charset="2"/>
              <a:buChar char="Ø"/>
            </a:pPr>
            <a:r>
              <a:rPr lang="en-US" dirty="0"/>
              <a:t>Funded by the applicant</a:t>
            </a:r>
          </a:p>
          <a:p>
            <a:pPr marL="285750" indent="-285750">
              <a:buFont typeface="Wingdings" panose="05000000000000000000" pitchFamily="2" charset="2"/>
              <a:buChar char="Ø"/>
            </a:pPr>
            <a:r>
              <a:rPr lang="en-US" dirty="0"/>
              <a:t>Easy to establish through employment</a:t>
            </a:r>
          </a:p>
          <a:p>
            <a:pPr marL="285750" indent="-285750">
              <a:buFont typeface="Wingdings" panose="05000000000000000000" pitchFamily="2" charset="2"/>
              <a:buChar char="Ø"/>
            </a:pPr>
            <a:r>
              <a:rPr lang="en-US" dirty="0">
                <a:solidFill>
                  <a:srgbClr val="FF00FF"/>
                </a:solidFill>
              </a:rPr>
              <a:t>Sponsored by the Education Commission for Foreign Medical Graduates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7" name="Text Placeholder 6">
            <a:extLst>
              <a:ext uri="{FF2B5EF4-FFF2-40B4-BE49-F238E27FC236}">
                <a16:creationId xmlns:a16="http://schemas.microsoft.com/office/drawing/2014/main" id="{35D9490E-A2D6-4E9B-90ED-0A9796E476C8}"/>
              </a:ext>
            </a:extLst>
          </p:cNvPr>
          <p:cNvSpPr>
            <a:spLocks noGrp="1"/>
          </p:cNvSpPr>
          <p:nvPr>
            <p:ph type="body" sz="quarter" idx="13"/>
          </p:nvPr>
        </p:nvSpPr>
        <p:spPr/>
        <p:txBody>
          <a:bodyPr/>
          <a:lstStyle/>
          <a:p>
            <a:r>
              <a:rPr lang="en-US" dirty="0"/>
              <a:t>J1 visa continued</a:t>
            </a:r>
          </a:p>
        </p:txBody>
      </p:sp>
      <p:sp>
        <p:nvSpPr>
          <p:cNvPr id="8" name="Text Placeholder 7">
            <a:extLst>
              <a:ext uri="{FF2B5EF4-FFF2-40B4-BE49-F238E27FC236}">
                <a16:creationId xmlns:a16="http://schemas.microsoft.com/office/drawing/2014/main" id="{C5D3FB8D-9365-493E-A50E-9AC44F130244}"/>
              </a:ext>
            </a:extLst>
          </p:cNvPr>
          <p:cNvSpPr>
            <a:spLocks noGrp="1"/>
          </p:cNvSpPr>
          <p:nvPr>
            <p:ph type="body" sz="half" idx="17"/>
          </p:nvPr>
        </p:nvSpPr>
        <p:spPr/>
        <p:txBody>
          <a:bodyPr/>
          <a:lstStyle/>
          <a:p>
            <a:pPr marL="285750" indent="-285750">
              <a:buFont typeface="Wingdings" panose="05000000000000000000" pitchFamily="2" charset="2"/>
              <a:buChar char="Ø"/>
            </a:pPr>
            <a:r>
              <a:rPr lang="en-US" dirty="0"/>
              <a:t>The deal:</a:t>
            </a:r>
          </a:p>
          <a:p>
            <a:pPr marL="742950" lvl="1" indent="-285750">
              <a:buFont typeface="Wingdings" panose="05000000000000000000" pitchFamily="2" charset="2"/>
              <a:buChar char="Ø"/>
            </a:pPr>
            <a:r>
              <a:rPr lang="en-US" dirty="0"/>
              <a:t>Train for up to 7 years</a:t>
            </a:r>
          </a:p>
          <a:p>
            <a:pPr marL="742950" lvl="1" indent="-285750">
              <a:buFont typeface="Wingdings" panose="05000000000000000000" pitchFamily="2" charset="2"/>
              <a:buChar char="Ø"/>
            </a:pPr>
            <a:r>
              <a:rPr lang="en-US" dirty="0"/>
              <a:t>Return to home country for 2 years (home residency requirement section 212)</a:t>
            </a:r>
          </a:p>
          <a:p>
            <a:pPr marL="742950" lvl="1" indent="-285750">
              <a:buFont typeface="Wingdings" panose="05000000000000000000" pitchFamily="2" charset="2"/>
              <a:buChar char="Ø"/>
            </a:pPr>
            <a:r>
              <a:rPr lang="en-US" dirty="0"/>
              <a:t>Country dependent</a:t>
            </a:r>
          </a:p>
          <a:p>
            <a:pPr marL="742950" lvl="1" indent="-285750">
              <a:buFont typeface="Wingdings" panose="05000000000000000000" pitchFamily="2" charset="2"/>
              <a:buChar char="Ø"/>
            </a:pPr>
            <a:endParaRPr lang="en-US" dirty="0"/>
          </a:p>
          <a:p>
            <a:pPr lvl="1"/>
            <a:r>
              <a:rPr lang="en-US" dirty="0"/>
              <a:t>OR</a:t>
            </a:r>
          </a:p>
          <a:p>
            <a:pPr marL="628650" lvl="1" indent="-171450">
              <a:buFont typeface="Wingdings" panose="05000000000000000000" pitchFamily="2" charset="2"/>
              <a:buChar char="Ø"/>
            </a:pPr>
            <a:r>
              <a:rPr lang="en-US" dirty="0"/>
              <a:t>Three years in an UNDERSERVED area of the United States (CONRAD 30 program)</a:t>
            </a:r>
          </a:p>
          <a:p>
            <a:pPr marL="628650" lvl="1" indent="-171450">
              <a:buFont typeface="Wingdings" panose="05000000000000000000" pitchFamily="2" charset="2"/>
              <a:buChar char="Ø"/>
            </a:pPr>
            <a:r>
              <a:rPr lang="en-US" dirty="0"/>
              <a:t>Waived “home residency requirement”</a:t>
            </a:r>
          </a:p>
          <a:p>
            <a:pPr marL="742950" lvl="1"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42995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B930F-FB60-4716-8A02-247EAE2B1BAE}"/>
              </a:ext>
            </a:extLst>
          </p:cNvPr>
          <p:cNvPicPr>
            <a:picLocks noChangeAspect="1"/>
          </p:cNvPicPr>
          <p:nvPr/>
        </p:nvPicPr>
        <p:blipFill>
          <a:blip r:embed="rId2"/>
          <a:stretch>
            <a:fillRect/>
          </a:stretch>
        </p:blipFill>
        <p:spPr>
          <a:xfrm>
            <a:off x="4005926" y="0"/>
            <a:ext cx="8186074" cy="6044033"/>
          </a:xfrm>
          <a:prstGeom prst="rect">
            <a:avLst/>
          </a:prstGeom>
        </p:spPr>
      </p:pic>
      <p:sp>
        <p:nvSpPr>
          <p:cNvPr id="4" name="TextBox 3">
            <a:extLst>
              <a:ext uri="{FF2B5EF4-FFF2-40B4-BE49-F238E27FC236}">
                <a16:creationId xmlns:a16="http://schemas.microsoft.com/office/drawing/2014/main" id="{85B03624-EC50-4ED7-95CE-D1CD195AF6F0}"/>
              </a:ext>
            </a:extLst>
          </p:cNvPr>
          <p:cNvSpPr txBox="1"/>
          <p:nvPr/>
        </p:nvSpPr>
        <p:spPr>
          <a:xfrm>
            <a:off x="3931919" y="6317673"/>
            <a:ext cx="7165571" cy="369332"/>
          </a:xfrm>
          <a:prstGeom prst="rect">
            <a:avLst/>
          </a:prstGeom>
          <a:noFill/>
        </p:spPr>
        <p:txBody>
          <a:bodyPr wrap="square" rtlCol="0">
            <a:spAutoFit/>
          </a:bodyPr>
          <a:lstStyle/>
          <a:p>
            <a:r>
              <a:rPr lang="en-US" dirty="0"/>
              <a:t>https://j1visa.state.gov/hosts-and-employers/employers/</a:t>
            </a:r>
          </a:p>
        </p:txBody>
      </p:sp>
      <p:sp>
        <p:nvSpPr>
          <p:cNvPr id="5" name="TextBox 4">
            <a:extLst>
              <a:ext uri="{FF2B5EF4-FFF2-40B4-BE49-F238E27FC236}">
                <a16:creationId xmlns:a16="http://schemas.microsoft.com/office/drawing/2014/main" id="{E1A59584-EE07-4630-A974-69C6FD1647D7}"/>
              </a:ext>
            </a:extLst>
          </p:cNvPr>
          <p:cNvSpPr txBox="1"/>
          <p:nvPr/>
        </p:nvSpPr>
        <p:spPr>
          <a:xfrm>
            <a:off x="299258" y="565265"/>
            <a:ext cx="3449782" cy="6186309"/>
          </a:xfrm>
          <a:prstGeom prst="rect">
            <a:avLst/>
          </a:prstGeom>
          <a:noFill/>
        </p:spPr>
        <p:txBody>
          <a:bodyPr wrap="square" rtlCol="0">
            <a:spAutoFit/>
          </a:bodyPr>
          <a:lstStyle/>
          <a:p>
            <a:r>
              <a:rPr lang="en-US" dirty="0"/>
              <a:t>Hiring a fellow and they are on a J1 visa? </a:t>
            </a:r>
          </a:p>
          <a:p>
            <a:endParaRPr lang="en-US" dirty="0"/>
          </a:p>
          <a:p>
            <a:r>
              <a:rPr lang="en-US" dirty="0"/>
              <a:t>You want to become a “sponsor”</a:t>
            </a:r>
          </a:p>
          <a:p>
            <a:endParaRPr lang="en-US" dirty="0"/>
          </a:p>
          <a:p>
            <a:endParaRPr lang="en-US" dirty="0"/>
          </a:p>
          <a:p>
            <a:r>
              <a:rPr lang="en-US" dirty="0"/>
              <a:t>St. Barnabas and San Diego was not a J1 sponsor while training, had to establish this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r"/>
            <a:r>
              <a:rPr lang="en-US" dirty="0"/>
              <a:t>Start here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98348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C15D-CB72-4F56-8A29-CE2EDD127689}"/>
              </a:ext>
            </a:extLst>
          </p:cNvPr>
          <p:cNvSpPr>
            <a:spLocks noGrp="1"/>
          </p:cNvSpPr>
          <p:nvPr>
            <p:ph type="title"/>
          </p:nvPr>
        </p:nvSpPr>
        <p:spPr/>
        <p:txBody>
          <a:bodyPr/>
          <a:lstStyle/>
          <a:p>
            <a:r>
              <a:rPr lang="en-US" dirty="0"/>
              <a:t>Definitions and practical applications</a:t>
            </a:r>
          </a:p>
        </p:txBody>
      </p:sp>
      <p:sp>
        <p:nvSpPr>
          <p:cNvPr id="3" name="Text Placeholder 2">
            <a:extLst>
              <a:ext uri="{FF2B5EF4-FFF2-40B4-BE49-F238E27FC236}">
                <a16:creationId xmlns:a16="http://schemas.microsoft.com/office/drawing/2014/main" id="{16BE687B-1567-4BB5-9E68-1816746BC8BC}"/>
              </a:ext>
            </a:extLst>
          </p:cNvPr>
          <p:cNvSpPr>
            <a:spLocks noGrp="1"/>
          </p:cNvSpPr>
          <p:nvPr>
            <p:ph type="body" idx="1"/>
          </p:nvPr>
        </p:nvSpPr>
        <p:spPr/>
        <p:txBody>
          <a:bodyPr/>
          <a:lstStyle/>
          <a:p>
            <a:r>
              <a:rPr lang="en-US" sz="1800" dirty="0"/>
              <a:t>4 ways to waive a home residency requirement</a:t>
            </a:r>
          </a:p>
        </p:txBody>
      </p:sp>
      <p:sp>
        <p:nvSpPr>
          <p:cNvPr id="4" name="Text Placeholder 3">
            <a:extLst>
              <a:ext uri="{FF2B5EF4-FFF2-40B4-BE49-F238E27FC236}">
                <a16:creationId xmlns:a16="http://schemas.microsoft.com/office/drawing/2014/main" id="{1EC9C464-57FE-41AF-BEA5-23DA673316F6}"/>
              </a:ext>
            </a:extLst>
          </p:cNvPr>
          <p:cNvSpPr>
            <a:spLocks noGrp="1"/>
          </p:cNvSpPr>
          <p:nvPr>
            <p:ph type="body" sz="half" idx="15"/>
          </p:nvPr>
        </p:nvSpPr>
        <p:spPr/>
        <p:txBody>
          <a:bodyPr>
            <a:normAutofit/>
          </a:bodyPr>
          <a:lstStyle/>
          <a:p>
            <a:pPr marL="285750" indent="-285750">
              <a:buFont typeface="Wingdings" panose="05000000000000000000" pitchFamily="2" charset="2"/>
              <a:buChar char="Ø"/>
            </a:pPr>
            <a:r>
              <a:rPr lang="en-US" dirty="0"/>
              <a:t>FEAR OF PERSECUTION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EXCEPTIONAL HARDSHIP TO US CITIZEN OR LAWFUL PERMANENT RESIDENT</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a:p>
          <a:p>
            <a:endParaRPr lang="en-US" dirty="0"/>
          </a:p>
          <a:p>
            <a:pPr marL="285750" indent="-285750">
              <a:buFont typeface="Wingdings" panose="05000000000000000000" pitchFamily="2" charset="2"/>
              <a:buChar char="Ø"/>
            </a:pPr>
            <a:endParaRPr lang="en-US" dirty="0"/>
          </a:p>
          <a:p>
            <a:endParaRPr lang="en-US" dirty="0"/>
          </a:p>
        </p:txBody>
      </p:sp>
      <p:sp>
        <p:nvSpPr>
          <p:cNvPr id="6" name="Text Placeholder 5">
            <a:extLst>
              <a:ext uri="{FF2B5EF4-FFF2-40B4-BE49-F238E27FC236}">
                <a16:creationId xmlns:a16="http://schemas.microsoft.com/office/drawing/2014/main" id="{49109E25-FFC7-46B5-8192-63D50DE35F18}"/>
              </a:ext>
            </a:extLst>
          </p:cNvPr>
          <p:cNvSpPr>
            <a:spLocks noGrp="1"/>
          </p:cNvSpPr>
          <p:nvPr>
            <p:ph type="body" sz="half" idx="16"/>
          </p:nvPr>
        </p:nvSpPr>
        <p:spPr/>
        <p:txBody>
          <a:bodyPr/>
          <a:lstStyle/>
          <a:p>
            <a:pPr marL="285750" indent="-285750">
              <a:buFont typeface="Wingdings" panose="05000000000000000000" pitchFamily="2" charset="2"/>
              <a:buChar char="Ø"/>
            </a:pPr>
            <a:r>
              <a:rPr lang="en-US" dirty="0"/>
              <a:t>REQUEST BY STATE HEALTH DEPARTMENT</a:t>
            </a:r>
          </a:p>
          <a:p>
            <a:pPr marL="742950" lvl="1" indent="-285750">
              <a:buFont typeface="Wingdings" panose="05000000000000000000" pitchFamily="2" charset="2"/>
              <a:buChar char="Ø"/>
            </a:pPr>
            <a:r>
              <a:rPr lang="en-US" dirty="0"/>
              <a:t>Conrad 30 program</a:t>
            </a:r>
          </a:p>
          <a:p>
            <a:pPr marL="742950" lvl="1" indent="-285750">
              <a:buFont typeface="Wingdings" panose="05000000000000000000" pitchFamily="2" charset="2"/>
              <a:buChar char="Ø"/>
            </a:pPr>
            <a:r>
              <a:rPr lang="en-US" dirty="0"/>
              <a:t>I used this route</a:t>
            </a:r>
          </a:p>
          <a:p>
            <a:endParaRPr lang="en-US" dirty="0"/>
          </a:p>
        </p:txBody>
      </p:sp>
      <p:sp>
        <p:nvSpPr>
          <p:cNvPr id="8" name="Text Placeholder 7">
            <a:extLst>
              <a:ext uri="{FF2B5EF4-FFF2-40B4-BE49-F238E27FC236}">
                <a16:creationId xmlns:a16="http://schemas.microsoft.com/office/drawing/2014/main" id="{386EAFC5-ED62-482C-B39F-F67B5EC72F04}"/>
              </a:ext>
            </a:extLst>
          </p:cNvPr>
          <p:cNvSpPr>
            <a:spLocks noGrp="1"/>
          </p:cNvSpPr>
          <p:nvPr>
            <p:ph type="body" sz="half" idx="17"/>
          </p:nvPr>
        </p:nvSpPr>
        <p:spPr/>
        <p:txBody>
          <a:bodyPr/>
          <a:lstStyle/>
          <a:p>
            <a:pPr marL="285750" indent="-285750">
              <a:buFont typeface="Wingdings" panose="05000000000000000000" pitchFamily="2" charset="2"/>
              <a:buChar char="Ø"/>
            </a:pPr>
            <a:r>
              <a:rPr lang="en-US" dirty="0"/>
              <a:t>INTERESTED FEDERAL AGENCY:</a:t>
            </a:r>
          </a:p>
          <a:p>
            <a:pPr marL="742950" lvl="1" indent="-285750">
              <a:buFont typeface="Wingdings" panose="05000000000000000000" pitchFamily="2" charset="2"/>
              <a:buChar char="Ø"/>
            </a:pPr>
            <a:r>
              <a:rPr lang="en-US" dirty="0"/>
              <a:t>Appalachian Regional Commission</a:t>
            </a:r>
          </a:p>
          <a:p>
            <a:pPr marL="742950" lvl="1" indent="-285750">
              <a:buFont typeface="Wingdings" panose="05000000000000000000" pitchFamily="2" charset="2"/>
              <a:buChar char="Ø"/>
            </a:pPr>
            <a:r>
              <a:rPr lang="en-US" dirty="0"/>
              <a:t>Delta Regional Authority</a:t>
            </a:r>
          </a:p>
          <a:p>
            <a:pPr marL="742950" lvl="1" indent="-285750">
              <a:buFont typeface="Wingdings" panose="05000000000000000000" pitchFamily="2" charset="2"/>
              <a:buChar char="Ø"/>
            </a:pPr>
            <a:r>
              <a:rPr lang="en-US" dirty="0"/>
              <a:t>Department of Veterans Affairs</a:t>
            </a:r>
          </a:p>
          <a:p>
            <a:pPr marL="742950" lvl="1" indent="-285750">
              <a:buFont typeface="Wingdings" panose="05000000000000000000" pitchFamily="2" charset="2"/>
              <a:buChar char="Ø"/>
            </a:pPr>
            <a:r>
              <a:rPr lang="en-US" dirty="0"/>
              <a:t>Department of Health and Human Services</a:t>
            </a:r>
          </a:p>
          <a:p>
            <a:endParaRPr lang="en-US" dirty="0"/>
          </a:p>
        </p:txBody>
      </p:sp>
    </p:spTree>
    <p:extLst>
      <p:ext uri="{BB962C8B-B14F-4D97-AF65-F5344CB8AC3E}">
        <p14:creationId xmlns:p14="http://schemas.microsoft.com/office/powerpoint/2010/main" val="4282774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2803</TotalTime>
  <Words>1734</Words>
  <Application>Microsoft Office PowerPoint</Application>
  <PresentationFormat>Widescreen</PresentationFormat>
  <Paragraphs>270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Wingdings</vt:lpstr>
      <vt:lpstr>Wingdings 3</vt:lpstr>
      <vt:lpstr>Ion</vt:lpstr>
      <vt:lpstr>HITCH HIKER’S GUIDE TO THE US  VISAS</vt:lpstr>
      <vt:lpstr>Contents</vt:lpstr>
      <vt:lpstr>About me</vt:lpstr>
      <vt:lpstr>About me</vt:lpstr>
      <vt:lpstr>Employment </vt:lpstr>
      <vt:lpstr>Visas and transitions</vt:lpstr>
      <vt:lpstr>Definitions and practical applications</vt:lpstr>
      <vt:lpstr>PowerPoint Presentation</vt:lpstr>
      <vt:lpstr>Definitions and practical applications</vt:lpstr>
      <vt:lpstr>Definitions and practical applications</vt:lpstr>
      <vt:lpstr>Limiting factors</vt:lpstr>
      <vt:lpstr>Limiting factors</vt:lpstr>
      <vt:lpstr>PowerPoint Presentation</vt:lpstr>
      <vt:lpstr>Three-year commitment “Can be great, can be hang yourself in the closet moment”</vt:lpstr>
      <vt:lpstr>Beyond the three-year return of service</vt:lpstr>
      <vt:lpstr>Areas of Improvement</vt:lpstr>
      <vt:lpstr>Where to start?</vt:lpstr>
      <vt:lpstr>H1b transfer during ROS and H1b portability act</vt:lpstr>
      <vt:lpstr>BURDENS</vt:lpstr>
      <vt:lpstr>Education and Change</vt:lpstr>
      <vt:lpstr>National Association of Medical Examiner’s Presentation</vt:lpstr>
      <vt:lpstr>Questions for the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US visas</dc:title>
  <dc:creator>Anita Rajkumar</dc:creator>
  <cp:lastModifiedBy>Clare Bryce</cp:lastModifiedBy>
  <cp:revision>36</cp:revision>
  <dcterms:created xsi:type="dcterms:W3CDTF">2021-05-07T15:00:28Z</dcterms:created>
  <dcterms:modified xsi:type="dcterms:W3CDTF">2023-05-14T16:01:28Z</dcterms:modified>
</cp:coreProperties>
</file>