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28"/>
  </p:notesMasterIdLst>
  <p:sldIdLst>
    <p:sldId id="282" r:id="rId2"/>
    <p:sldId id="283" r:id="rId3"/>
    <p:sldId id="256" r:id="rId4"/>
    <p:sldId id="257" r:id="rId5"/>
    <p:sldId id="258" r:id="rId6"/>
    <p:sldId id="259" r:id="rId7"/>
    <p:sldId id="260" r:id="rId8"/>
    <p:sldId id="262"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iken, Sally" initials="AS"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9" d="100"/>
          <a:sy n="89" d="100"/>
        </p:scale>
        <p:origin x="-114" y="-180"/>
      </p:cViewPr>
      <p:guideLst>
        <p:guide orient="horz" pos="2160"/>
        <p:guide pos="3840"/>
      </p:guideLst>
    </p:cSldViewPr>
  </p:slideViewPr>
  <p:notesTextViewPr>
    <p:cViewPr>
      <p:scale>
        <a:sx n="1" d="1"/>
        <a:sy n="1" d="1"/>
      </p:scale>
      <p:origin x="0" y="0"/>
    </p:cViewPr>
  </p:notesTextViewPr>
  <p:notesViewPr>
    <p:cSldViewPr snapToGrid="0">
      <p:cViewPr varScale="1">
        <p:scale>
          <a:sx n="87" d="100"/>
          <a:sy n="87" d="100"/>
        </p:scale>
        <p:origin x="244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84F898-0FF2-4195-82E3-DBFDD550D3EF}" type="datetimeFigureOut">
              <a:rPr lang="en-US" smtClean="0"/>
              <a:t>7/31/2020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FEAA5C-16E1-4B74-A3B5-F40059A4D798}" type="slidenum">
              <a:rPr lang="en-US" smtClean="0"/>
              <a:t>‹#›</a:t>
            </a:fld>
            <a:endParaRPr lang="en-US" dirty="0"/>
          </a:p>
        </p:txBody>
      </p:sp>
    </p:spTree>
    <p:extLst>
      <p:ext uri="{BB962C8B-B14F-4D97-AF65-F5344CB8AC3E}">
        <p14:creationId xmlns:p14="http://schemas.microsoft.com/office/powerpoint/2010/main" val="3493855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EAA5C-16E1-4B74-A3B5-F40059A4D798}" type="slidenum">
              <a:rPr lang="en-US" smtClean="0"/>
              <a:t>1</a:t>
            </a:fld>
            <a:endParaRPr lang="en-US" dirty="0"/>
          </a:p>
        </p:txBody>
      </p:sp>
    </p:spTree>
    <p:extLst>
      <p:ext uri="{BB962C8B-B14F-4D97-AF65-F5344CB8AC3E}">
        <p14:creationId xmlns:p14="http://schemas.microsoft.com/office/powerpoint/2010/main" val="2378213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EAA5C-16E1-4B74-A3B5-F40059A4D798}" type="slidenum">
              <a:rPr lang="en-US" smtClean="0"/>
              <a:t>3</a:t>
            </a:fld>
            <a:endParaRPr lang="en-US" dirty="0"/>
          </a:p>
        </p:txBody>
      </p:sp>
    </p:spTree>
    <p:extLst>
      <p:ext uri="{BB962C8B-B14F-4D97-AF65-F5344CB8AC3E}">
        <p14:creationId xmlns:p14="http://schemas.microsoft.com/office/powerpoint/2010/main" val="1268277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EAA5C-16E1-4B74-A3B5-F40059A4D798}" type="slidenum">
              <a:rPr lang="en-US" smtClean="0"/>
              <a:t>4</a:t>
            </a:fld>
            <a:endParaRPr lang="en-US" dirty="0"/>
          </a:p>
        </p:txBody>
      </p:sp>
    </p:spTree>
    <p:extLst>
      <p:ext uri="{BB962C8B-B14F-4D97-AF65-F5344CB8AC3E}">
        <p14:creationId xmlns:p14="http://schemas.microsoft.com/office/powerpoint/2010/main" val="3363372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EAA5C-16E1-4B74-A3B5-F40059A4D798}" type="slidenum">
              <a:rPr lang="en-US" smtClean="0"/>
              <a:t>5</a:t>
            </a:fld>
            <a:endParaRPr lang="en-US" dirty="0"/>
          </a:p>
        </p:txBody>
      </p:sp>
    </p:spTree>
    <p:extLst>
      <p:ext uri="{BB962C8B-B14F-4D97-AF65-F5344CB8AC3E}">
        <p14:creationId xmlns:p14="http://schemas.microsoft.com/office/powerpoint/2010/main" val="1543837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EAA5C-16E1-4B74-A3B5-F40059A4D798}" type="slidenum">
              <a:rPr lang="en-US" smtClean="0"/>
              <a:t>6</a:t>
            </a:fld>
            <a:endParaRPr lang="en-US" dirty="0"/>
          </a:p>
        </p:txBody>
      </p:sp>
    </p:spTree>
    <p:extLst>
      <p:ext uri="{BB962C8B-B14F-4D97-AF65-F5344CB8AC3E}">
        <p14:creationId xmlns:p14="http://schemas.microsoft.com/office/powerpoint/2010/main" val="1569177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EAA5C-16E1-4B74-A3B5-F40059A4D798}" type="slidenum">
              <a:rPr lang="en-US" smtClean="0"/>
              <a:t>7</a:t>
            </a:fld>
            <a:endParaRPr lang="en-US" dirty="0"/>
          </a:p>
        </p:txBody>
      </p:sp>
    </p:spTree>
    <p:extLst>
      <p:ext uri="{BB962C8B-B14F-4D97-AF65-F5344CB8AC3E}">
        <p14:creationId xmlns:p14="http://schemas.microsoft.com/office/powerpoint/2010/main" val="1159670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EAA5C-16E1-4B74-A3B5-F40059A4D798}" type="slidenum">
              <a:rPr lang="en-US" smtClean="0"/>
              <a:t>8</a:t>
            </a:fld>
            <a:endParaRPr lang="en-US" dirty="0"/>
          </a:p>
        </p:txBody>
      </p:sp>
    </p:spTree>
    <p:extLst>
      <p:ext uri="{BB962C8B-B14F-4D97-AF65-F5344CB8AC3E}">
        <p14:creationId xmlns:p14="http://schemas.microsoft.com/office/powerpoint/2010/main" val="469653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7/31/2020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7/31/2020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7/31/2020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7/31/2020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7/31/2020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7/31/2020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7/31/2020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7/31/2020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7/31/2020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7/31/2020</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7/31/2020</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7/31/2020</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B25090-88E8-4D0E-B7A4-BA647EE68A35}"/>
              </a:ext>
            </a:extLst>
          </p:cNvPr>
          <p:cNvSpPr>
            <a:spLocks noGrp="1"/>
          </p:cNvSpPr>
          <p:nvPr>
            <p:ph type="title"/>
          </p:nvPr>
        </p:nvSpPr>
        <p:spPr/>
        <p:txBody>
          <a:bodyPr/>
          <a:lstStyle/>
          <a:p>
            <a:r>
              <a:rPr lang="en-US" dirty="0"/>
              <a:t>Donald T. Reay, MD</a:t>
            </a:r>
          </a:p>
        </p:txBody>
      </p:sp>
      <p:pic>
        <p:nvPicPr>
          <p:cNvPr id="6" name="Content Placeholder 5">
            <a:extLst>
              <a:ext uri="{FF2B5EF4-FFF2-40B4-BE49-F238E27FC236}">
                <a16:creationId xmlns:a16="http://schemas.microsoft.com/office/drawing/2014/main" xmlns="" id="{0999502E-E35D-4BE9-A9E8-7A0328B13910}"/>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7254847" y="804863"/>
            <a:ext cx="3778306" cy="5248275"/>
          </a:xfrm>
        </p:spPr>
      </p:pic>
      <p:sp>
        <p:nvSpPr>
          <p:cNvPr id="4" name="Text Placeholder 3">
            <a:extLst>
              <a:ext uri="{FF2B5EF4-FFF2-40B4-BE49-F238E27FC236}">
                <a16:creationId xmlns:a16="http://schemas.microsoft.com/office/drawing/2014/main" xmlns="" id="{44A0D3B6-57A0-4583-AB05-CC82FCCC780B}"/>
              </a:ext>
            </a:extLst>
          </p:cNvPr>
          <p:cNvSpPr>
            <a:spLocks noGrp="1"/>
          </p:cNvSpPr>
          <p:nvPr>
            <p:ph type="body" sz="half" idx="2"/>
          </p:nvPr>
        </p:nvSpPr>
        <p:spPr>
          <a:xfrm>
            <a:off x="804672" y="3549917"/>
            <a:ext cx="4486656" cy="3196116"/>
          </a:xfrm>
        </p:spPr>
        <p:txBody>
          <a:bodyPr/>
          <a:lstStyle/>
          <a:p>
            <a:pPr algn="l"/>
            <a:r>
              <a:rPr lang="en-US" dirty="0"/>
              <a:t>Explanation:  Dr. Reay was my esteemed mentor, Past President of NAME, and winner of the Helpern Award in 2015.  Upon his death in November 2018, his family gifted some of his personal papers to me, and to Dr. John Howard, my partner in Spokane.  Included among the papers were several Kodachrome slide presentations.  In looking at the presentations, it occurred to me that his lecture on court testimony was still as pertinent today.  I have no knowledge of when or why he originally gave this presentation.  I have copied the slides </a:t>
            </a:r>
            <a:r>
              <a:rPr lang="en-US"/>
              <a:t>verbatim.         </a:t>
            </a:r>
            <a:r>
              <a:rPr lang="en-US" dirty="0"/>
              <a:t>Sally S. Aiken, MD 2019</a:t>
            </a:r>
          </a:p>
        </p:txBody>
      </p:sp>
    </p:spTree>
    <p:extLst>
      <p:ext uri="{BB962C8B-B14F-4D97-AF65-F5344CB8AC3E}">
        <p14:creationId xmlns:p14="http://schemas.microsoft.com/office/powerpoint/2010/main" val="3906472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D97390-3A36-455D-BFF5-7026F1E3D6DF}"/>
              </a:ext>
            </a:extLst>
          </p:cNvPr>
          <p:cNvSpPr>
            <a:spLocks noGrp="1"/>
          </p:cNvSpPr>
          <p:nvPr>
            <p:ph type="title"/>
          </p:nvPr>
        </p:nvSpPr>
        <p:spPr/>
        <p:txBody>
          <a:bodyPr/>
          <a:lstStyle/>
          <a:p>
            <a:r>
              <a:rPr lang="en-US" dirty="0"/>
              <a:t>In Court</a:t>
            </a:r>
            <a:br>
              <a:rPr lang="en-US" dirty="0"/>
            </a:br>
            <a:r>
              <a:rPr lang="en-US" dirty="0"/>
              <a:t>Definitions, Medical and Legal</a:t>
            </a:r>
          </a:p>
        </p:txBody>
      </p:sp>
      <p:sp>
        <p:nvSpPr>
          <p:cNvPr id="3" name="Content Placeholder 2">
            <a:extLst>
              <a:ext uri="{FF2B5EF4-FFF2-40B4-BE49-F238E27FC236}">
                <a16:creationId xmlns:a16="http://schemas.microsoft.com/office/drawing/2014/main" xmlns="" id="{6C63A8E9-BABB-4FC2-8978-D1F195487173}"/>
              </a:ext>
            </a:extLst>
          </p:cNvPr>
          <p:cNvSpPr>
            <a:spLocks noGrp="1"/>
          </p:cNvSpPr>
          <p:nvPr>
            <p:ph idx="1"/>
          </p:nvPr>
        </p:nvSpPr>
        <p:spPr/>
        <p:txBody>
          <a:bodyPr/>
          <a:lstStyle/>
          <a:p>
            <a:r>
              <a:rPr lang="en-US" dirty="0"/>
              <a:t>Intoxicated vs. “drunk”</a:t>
            </a:r>
          </a:p>
          <a:p>
            <a:r>
              <a:rPr lang="en-US" dirty="0"/>
              <a:t>Under the influence</a:t>
            </a:r>
          </a:p>
          <a:p>
            <a:r>
              <a:rPr lang="en-US" dirty="0"/>
              <a:t>Drug</a:t>
            </a:r>
          </a:p>
          <a:p>
            <a:r>
              <a:rPr lang="en-US" dirty="0"/>
              <a:t>Controlled substance</a:t>
            </a:r>
          </a:p>
          <a:p>
            <a:r>
              <a:rPr lang="en-US" dirty="0"/>
              <a:t>Deadly weapon</a:t>
            </a:r>
          </a:p>
          <a:p>
            <a:r>
              <a:rPr lang="en-US" dirty="0"/>
              <a:t>Driving or operating</a:t>
            </a:r>
          </a:p>
        </p:txBody>
      </p:sp>
    </p:spTree>
    <p:extLst>
      <p:ext uri="{BB962C8B-B14F-4D97-AF65-F5344CB8AC3E}">
        <p14:creationId xmlns:p14="http://schemas.microsoft.com/office/powerpoint/2010/main" val="3054677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879EAE6-8590-4A2C-A504-59CACFA72DD5}"/>
              </a:ext>
            </a:extLst>
          </p:cNvPr>
          <p:cNvSpPr>
            <a:spLocks noGrp="1"/>
          </p:cNvSpPr>
          <p:nvPr>
            <p:ph idx="1"/>
          </p:nvPr>
        </p:nvSpPr>
        <p:spPr>
          <a:xfrm>
            <a:off x="2004969" y="1015068"/>
            <a:ext cx="7955895" cy="4724959"/>
          </a:xfrm>
        </p:spPr>
        <p:txBody>
          <a:bodyPr>
            <a:noAutofit/>
          </a:bodyPr>
          <a:lstStyle/>
          <a:p>
            <a:r>
              <a:rPr lang="en-US" sz="2400" dirty="0"/>
              <a:t>BEYOND A REASONABLE DOUBT—important in criminal cases</a:t>
            </a:r>
          </a:p>
          <a:p>
            <a:r>
              <a:rPr lang="en-US" sz="2400" dirty="0"/>
              <a:t>REASONABLE MEDICAL CERTAINTY—best way to explain the observed facts</a:t>
            </a:r>
          </a:p>
          <a:p>
            <a:r>
              <a:rPr lang="en-US" sz="2400" dirty="0"/>
              <a:t>REASONABLE MEDICAL PROBABILITY—excellent explanation but others might differ</a:t>
            </a:r>
          </a:p>
          <a:p>
            <a:r>
              <a:rPr lang="en-US" sz="2400" dirty="0"/>
              <a:t>PROBABLE—likely</a:t>
            </a:r>
          </a:p>
          <a:p>
            <a:r>
              <a:rPr lang="en-US" sz="2400" dirty="0"/>
              <a:t>POSSIBLE—may be, but not likely</a:t>
            </a:r>
          </a:p>
          <a:p>
            <a:r>
              <a:rPr lang="en-US" sz="2400" dirty="0"/>
              <a:t>SPECULATIVE—given a set of facts, you could hypothesize until tired but still not come to a conclusion</a:t>
            </a:r>
          </a:p>
        </p:txBody>
      </p:sp>
    </p:spTree>
    <p:extLst>
      <p:ext uri="{BB962C8B-B14F-4D97-AF65-F5344CB8AC3E}">
        <p14:creationId xmlns:p14="http://schemas.microsoft.com/office/powerpoint/2010/main" val="2217737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46FA08-2388-4BE8-8245-C7B86BC5BA1A}"/>
              </a:ext>
            </a:extLst>
          </p:cNvPr>
          <p:cNvSpPr>
            <a:spLocks noGrp="1"/>
          </p:cNvSpPr>
          <p:nvPr>
            <p:ph type="title"/>
          </p:nvPr>
        </p:nvSpPr>
        <p:spPr/>
        <p:txBody>
          <a:bodyPr/>
          <a:lstStyle/>
          <a:p>
            <a:r>
              <a:rPr lang="en-US" dirty="0"/>
              <a:t>At the Courthouse</a:t>
            </a:r>
          </a:p>
        </p:txBody>
      </p:sp>
      <p:sp>
        <p:nvSpPr>
          <p:cNvPr id="3" name="Content Placeholder 2">
            <a:extLst>
              <a:ext uri="{FF2B5EF4-FFF2-40B4-BE49-F238E27FC236}">
                <a16:creationId xmlns:a16="http://schemas.microsoft.com/office/drawing/2014/main" xmlns="" id="{A952CC22-DD9A-4D1F-BA9F-D1886935A816}"/>
              </a:ext>
            </a:extLst>
          </p:cNvPr>
          <p:cNvSpPr>
            <a:spLocks noGrp="1"/>
          </p:cNvSpPr>
          <p:nvPr>
            <p:ph idx="1"/>
          </p:nvPr>
        </p:nvSpPr>
        <p:spPr/>
        <p:txBody>
          <a:bodyPr>
            <a:noAutofit/>
          </a:bodyPr>
          <a:lstStyle/>
          <a:p>
            <a:r>
              <a:rPr lang="en-US" sz="3200" dirty="0"/>
              <a:t>Waiting, watching, and listening</a:t>
            </a:r>
          </a:p>
          <a:p>
            <a:r>
              <a:rPr lang="en-US" sz="3200" dirty="0"/>
              <a:t>Who to avoid; what not to discuss</a:t>
            </a:r>
          </a:p>
          <a:p>
            <a:r>
              <a:rPr lang="en-US" sz="3200" dirty="0"/>
              <a:t>Entering the Courtroom</a:t>
            </a:r>
          </a:p>
          <a:p>
            <a:r>
              <a:rPr lang="en-US" sz="3200" dirty="0"/>
              <a:t>Swearing in</a:t>
            </a:r>
          </a:p>
          <a:p>
            <a:r>
              <a:rPr lang="en-US" sz="3200" dirty="0"/>
              <a:t>Stating your name and address</a:t>
            </a:r>
          </a:p>
          <a:p>
            <a:r>
              <a:rPr lang="en-US" sz="3200" dirty="0"/>
              <a:t>Qualification as an expert</a:t>
            </a:r>
          </a:p>
        </p:txBody>
      </p:sp>
    </p:spTree>
    <p:extLst>
      <p:ext uri="{BB962C8B-B14F-4D97-AF65-F5344CB8AC3E}">
        <p14:creationId xmlns:p14="http://schemas.microsoft.com/office/powerpoint/2010/main" val="1007596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C2544F-80B2-4156-A980-14ACA41CE9DC}"/>
              </a:ext>
            </a:extLst>
          </p:cNvPr>
          <p:cNvSpPr>
            <a:spLocks noGrp="1"/>
          </p:cNvSpPr>
          <p:nvPr>
            <p:ph type="title"/>
          </p:nvPr>
        </p:nvSpPr>
        <p:spPr/>
        <p:txBody>
          <a:bodyPr/>
          <a:lstStyle/>
          <a:p>
            <a:r>
              <a:rPr lang="en-US" dirty="0"/>
              <a:t>In Court</a:t>
            </a:r>
            <a:br>
              <a:rPr lang="en-US" dirty="0"/>
            </a:br>
            <a:r>
              <a:rPr lang="en-US" dirty="0"/>
              <a:t>General</a:t>
            </a:r>
          </a:p>
        </p:txBody>
      </p:sp>
      <p:sp>
        <p:nvSpPr>
          <p:cNvPr id="3" name="Content Placeholder 2">
            <a:extLst>
              <a:ext uri="{FF2B5EF4-FFF2-40B4-BE49-F238E27FC236}">
                <a16:creationId xmlns:a16="http://schemas.microsoft.com/office/drawing/2014/main" xmlns="" id="{0A34EA99-19EB-43F5-9F5A-643D6C0686E2}"/>
              </a:ext>
            </a:extLst>
          </p:cNvPr>
          <p:cNvSpPr>
            <a:spLocks noGrp="1"/>
          </p:cNvSpPr>
          <p:nvPr>
            <p:ph idx="1"/>
          </p:nvPr>
        </p:nvSpPr>
        <p:spPr/>
        <p:txBody>
          <a:bodyPr>
            <a:noAutofit/>
          </a:bodyPr>
          <a:lstStyle/>
          <a:p>
            <a:r>
              <a:rPr lang="en-US" sz="2800" dirty="0"/>
              <a:t>Personal appearance</a:t>
            </a:r>
          </a:p>
          <a:p>
            <a:r>
              <a:rPr lang="en-US" sz="2800" dirty="0"/>
              <a:t>How to sit and behave</a:t>
            </a:r>
          </a:p>
          <a:p>
            <a:r>
              <a:rPr lang="en-US" sz="2800" dirty="0"/>
              <a:t>Whom to look at and address</a:t>
            </a:r>
          </a:p>
          <a:p>
            <a:r>
              <a:rPr lang="en-US" sz="2800" dirty="0"/>
              <a:t>Organize and know your material</a:t>
            </a:r>
          </a:p>
          <a:p>
            <a:r>
              <a:rPr lang="en-US" sz="2800" dirty="0"/>
              <a:t>How to address the various participants (judge, attorneys, jurors, reporter, etc.)</a:t>
            </a:r>
          </a:p>
        </p:txBody>
      </p:sp>
    </p:spTree>
    <p:extLst>
      <p:ext uri="{BB962C8B-B14F-4D97-AF65-F5344CB8AC3E}">
        <p14:creationId xmlns:p14="http://schemas.microsoft.com/office/powerpoint/2010/main" val="526251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C34144-6B86-41B8-AFE0-3207C1EB80F2}"/>
              </a:ext>
            </a:extLst>
          </p:cNvPr>
          <p:cNvSpPr>
            <a:spLocks noGrp="1"/>
          </p:cNvSpPr>
          <p:nvPr>
            <p:ph type="title"/>
          </p:nvPr>
        </p:nvSpPr>
        <p:spPr/>
        <p:txBody>
          <a:bodyPr/>
          <a:lstStyle/>
          <a:p>
            <a:r>
              <a:rPr lang="en-US" dirty="0"/>
              <a:t>In Court</a:t>
            </a:r>
            <a:br>
              <a:rPr lang="en-US" dirty="0"/>
            </a:br>
            <a:r>
              <a:rPr lang="en-US" dirty="0"/>
              <a:t>Questions and Answers</a:t>
            </a:r>
          </a:p>
        </p:txBody>
      </p:sp>
      <p:sp>
        <p:nvSpPr>
          <p:cNvPr id="3" name="Content Placeholder 2">
            <a:extLst>
              <a:ext uri="{FF2B5EF4-FFF2-40B4-BE49-F238E27FC236}">
                <a16:creationId xmlns:a16="http://schemas.microsoft.com/office/drawing/2014/main" xmlns="" id="{06395CB5-F6A2-4C83-B4EC-2D2516873C25}"/>
              </a:ext>
            </a:extLst>
          </p:cNvPr>
          <p:cNvSpPr>
            <a:spLocks noGrp="1"/>
          </p:cNvSpPr>
          <p:nvPr>
            <p:ph idx="1"/>
          </p:nvPr>
        </p:nvSpPr>
        <p:spPr/>
        <p:txBody>
          <a:bodyPr>
            <a:noAutofit/>
          </a:bodyPr>
          <a:lstStyle/>
          <a:p>
            <a:r>
              <a:rPr lang="en-US" sz="2800" dirty="0"/>
              <a:t>Listen to the question</a:t>
            </a:r>
          </a:p>
          <a:p>
            <a:r>
              <a:rPr lang="en-US" sz="2800" dirty="0"/>
              <a:t>Take time to think</a:t>
            </a:r>
          </a:p>
          <a:p>
            <a:r>
              <a:rPr lang="en-US" sz="2800" dirty="0"/>
              <a:t>Answer clearly, audibly, and firmly</a:t>
            </a:r>
          </a:p>
          <a:p>
            <a:r>
              <a:rPr lang="en-US" sz="2800" dirty="0"/>
              <a:t>If someone objects, await the outcome</a:t>
            </a:r>
          </a:p>
          <a:p>
            <a:r>
              <a:rPr lang="en-US" sz="2800" dirty="0"/>
              <a:t>Be courteous, reasonable, and calm (Never allow an attorney to provoke you)</a:t>
            </a:r>
          </a:p>
        </p:txBody>
      </p:sp>
    </p:spTree>
    <p:extLst>
      <p:ext uri="{BB962C8B-B14F-4D97-AF65-F5344CB8AC3E}">
        <p14:creationId xmlns:p14="http://schemas.microsoft.com/office/powerpoint/2010/main" val="459731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B846C7-7E63-4FBF-9C02-CE297A323BC7}"/>
              </a:ext>
            </a:extLst>
          </p:cNvPr>
          <p:cNvSpPr>
            <a:spLocks noGrp="1"/>
          </p:cNvSpPr>
          <p:nvPr>
            <p:ph type="title"/>
          </p:nvPr>
        </p:nvSpPr>
        <p:spPr/>
        <p:txBody>
          <a:bodyPr/>
          <a:lstStyle/>
          <a:p>
            <a:r>
              <a:rPr lang="en-US" dirty="0"/>
              <a:t>In Court</a:t>
            </a:r>
            <a:br>
              <a:rPr lang="en-US" dirty="0"/>
            </a:br>
            <a:r>
              <a:rPr lang="en-US" dirty="0"/>
              <a:t>Questions and Answers</a:t>
            </a:r>
          </a:p>
        </p:txBody>
      </p:sp>
      <p:sp>
        <p:nvSpPr>
          <p:cNvPr id="3" name="Content Placeholder 2">
            <a:extLst>
              <a:ext uri="{FF2B5EF4-FFF2-40B4-BE49-F238E27FC236}">
                <a16:creationId xmlns:a16="http://schemas.microsoft.com/office/drawing/2014/main" xmlns="" id="{F8E8935F-6C7A-4766-A74C-7E26CFADD7A5}"/>
              </a:ext>
            </a:extLst>
          </p:cNvPr>
          <p:cNvSpPr>
            <a:spLocks noGrp="1"/>
          </p:cNvSpPr>
          <p:nvPr>
            <p:ph idx="1"/>
          </p:nvPr>
        </p:nvSpPr>
        <p:spPr/>
        <p:txBody>
          <a:bodyPr>
            <a:noAutofit/>
          </a:bodyPr>
          <a:lstStyle/>
          <a:p>
            <a:r>
              <a:rPr lang="en-US" sz="2800" dirty="0"/>
              <a:t>Stay within your field of expertise</a:t>
            </a:r>
          </a:p>
          <a:p>
            <a:r>
              <a:rPr lang="en-US" sz="2800" dirty="0"/>
              <a:t>Avoid exaggeration</a:t>
            </a:r>
          </a:p>
          <a:p>
            <a:r>
              <a:rPr lang="en-US" sz="2800" dirty="0"/>
              <a:t>Do not volunteer information (until you have many years of experience)</a:t>
            </a:r>
          </a:p>
          <a:p>
            <a:r>
              <a:rPr lang="en-US" sz="2800" dirty="0"/>
              <a:t>Be prepared to say you don’t know, or can’t tell</a:t>
            </a:r>
          </a:p>
          <a:p>
            <a:r>
              <a:rPr lang="en-US" sz="2800" dirty="0"/>
              <a:t>Every question is not a trick (most are not)</a:t>
            </a:r>
          </a:p>
        </p:txBody>
      </p:sp>
    </p:spTree>
    <p:extLst>
      <p:ext uri="{BB962C8B-B14F-4D97-AF65-F5344CB8AC3E}">
        <p14:creationId xmlns:p14="http://schemas.microsoft.com/office/powerpoint/2010/main" val="584517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83BF75-CA4A-4EE4-8382-68F31FB97278}"/>
              </a:ext>
            </a:extLst>
          </p:cNvPr>
          <p:cNvSpPr>
            <a:spLocks noGrp="1"/>
          </p:cNvSpPr>
          <p:nvPr>
            <p:ph type="title"/>
          </p:nvPr>
        </p:nvSpPr>
        <p:spPr/>
        <p:txBody>
          <a:bodyPr/>
          <a:lstStyle/>
          <a:p>
            <a:r>
              <a:rPr lang="en-US" dirty="0"/>
              <a:t>In Court</a:t>
            </a:r>
            <a:br>
              <a:rPr lang="en-US" dirty="0"/>
            </a:br>
            <a:r>
              <a:rPr lang="en-US" dirty="0"/>
              <a:t>Testify on a professional level</a:t>
            </a:r>
          </a:p>
        </p:txBody>
      </p:sp>
      <p:sp>
        <p:nvSpPr>
          <p:cNvPr id="3" name="Content Placeholder 2">
            <a:extLst>
              <a:ext uri="{FF2B5EF4-FFF2-40B4-BE49-F238E27FC236}">
                <a16:creationId xmlns:a16="http://schemas.microsoft.com/office/drawing/2014/main" xmlns="" id="{A2F60201-1804-48E2-9F64-8905D9EA45B1}"/>
              </a:ext>
            </a:extLst>
          </p:cNvPr>
          <p:cNvSpPr>
            <a:spLocks noGrp="1"/>
          </p:cNvSpPr>
          <p:nvPr>
            <p:ph idx="1"/>
          </p:nvPr>
        </p:nvSpPr>
        <p:spPr/>
        <p:txBody>
          <a:bodyPr>
            <a:noAutofit/>
          </a:bodyPr>
          <a:lstStyle/>
          <a:p>
            <a:r>
              <a:rPr lang="en-US" sz="2800" dirty="0"/>
              <a:t>Be clear and follow a logical sequence</a:t>
            </a:r>
          </a:p>
          <a:p>
            <a:r>
              <a:rPr lang="en-US" sz="2800" dirty="0"/>
              <a:t>Use familiar units (inches to most jurors)</a:t>
            </a:r>
          </a:p>
          <a:p>
            <a:r>
              <a:rPr lang="en-US" sz="2800" dirty="0"/>
              <a:t>Avoid unnecessary use of medical terms, but if a medical term is required use the lay term followed by the medical (This avoids “talking down” to the jury.)</a:t>
            </a:r>
          </a:p>
          <a:p>
            <a:r>
              <a:rPr lang="en-US" sz="2800" dirty="0"/>
              <a:t>Part of your function is to “teach” the jury</a:t>
            </a:r>
          </a:p>
        </p:txBody>
      </p:sp>
    </p:spTree>
    <p:extLst>
      <p:ext uri="{BB962C8B-B14F-4D97-AF65-F5344CB8AC3E}">
        <p14:creationId xmlns:p14="http://schemas.microsoft.com/office/powerpoint/2010/main" val="2145364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AC54F0-AB6E-4AFA-8883-53E5258582EA}"/>
              </a:ext>
            </a:extLst>
          </p:cNvPr>
          <p:cNvSpPr>
            <a:spLocks noGrp="1"/>
          </p:cNvSpPr>
          <p:nvPr>
            <p:ph type="title"/>
          </p:nvPr>
        </p:nvSpPr>
        <p:spPr/>
        <p:txBody>
          <a:bodyPr/>
          <a:lstStyle/>
          <a:p>
            <a:r>
              <a:rPr lang="en-US" dirty="0"/>
              <a:t>In Court</a:t>
            </a:r>
            <a:br>
              <a:rPr lang="en-US" dirty="0"/>
            </a:br>
            <a:r>
              <a:rPr lang="en-US" dirty="0"/>
              <a:t>Testify on a Professional Level</a:t>
            </a:r>
          </a:p>
        </p:txBody>
      </p:sp>
      <p:sp>
        <p:nvSpPr>
          <p:cNvPr id="3" name="Content Placeholder 2">
            <a:extLst>
              <a:ext uri="{FF2B5EF4-FFF2-40B4-BE49-F238E27FC236}">
                <a16:creationId xmlns:a16="http://schemas.microsoft.com/office/drawing/2014/main" xmlns="" id="{9E835A19-A5BB-4E2C-A54B-2BF6F82A6617}"/>
              </a:ext>
            </a:extLst>
          </p:cNvPr>
          <p:cNvSpPr>
            <a:spLocks noGrp="1"/>
          </p:cNvSpPr>
          <p:nvPr>
            <p:ph idx="1"/>
          </p:nvPr>
        </p:nvSpPr>
        <p:spPr/>
        <p:txBody>
          <a:bodyPr>
            <a:noAutofit/>
          </a:bodyPr>
          <a:lstStyle/>
          <a:p>
            <a:r>
              <a:rPr lang="en-US" sz="2800" dirty="0"/>
              <a:t>Testify only to what you know</a:t>
            </a:r>
          </a:p>
          <a:p>
            <a:r>
              <a:rPr lang="en-US" sz="2800" dirty="0"/>
              <a:t>Concede points that should be conceded</a:t>
            </a:r>
          </a:p>
          <a:p>
            <a:r>
              <a:rPr lang="en-US" sz="2800" dirty="0"/>
              <a:t>Answer all questions openly and honestly</a:t>
            </a:r>
          </a:p>
          <a:p>
            <a:r>
              <a:rPr lang="en-US" sz="2800" dirty="0"/>
              <a:t>Don’t be afraid to use simple logic and straightforward explanations</a:t>
            </a:r>
          </a:p>
          <a:p>
            <a:r>
              <a:rPr lang="en-US" sz="2800" dirty="0"/>
              <a:t>Your right to qualify answers and not be limited to “yes” or “no”</a:t>
            </a:r>
          </a:p>
        </p:txBody>
      </p:sp>
    </p:spTree>
    <p:extLst>
      <p:ext uri="{BB962C8B-B14F-4D97-AF65-F5344CB8AC3E}">
        <p14:creationId xmlns:p14="http://schemas.microsoft.com/office/powerpoint/2010/main" val="4186975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C4C003-262C-40D5-91C0-A964CD094AF4}"/>
              </a:ext>
            </a:extLst>
          </p:cNvPr>
          <p:cNvSpPr>
            <a:spLocks noGrp="1"/>
          </p:cNvSpPr>
          <p:nvPr>
            <p:ph type="title"/>
          </p:nvPr>
        </p:nvSpPr>
        <p:spPr/>
        <p:txBody>
          <a:bodyPr/>
          <a:lstStyle/>
          <a:p>
            <a:r>
              <a:rPr lang="en-US" dirty="0"/>
              <a:t>In Court</a:t>
            </a:r>
            <a:br>
              <a:rPr lang="en-US" dirty="0"/>
            </a:br>
            <a:r>
              <a:rPr lang="en-US" dirty="0"/>
              <a:t>Testify on a professional level</a:t>
            </a:r>
          </a:p>
        </p:txBody>
      </p:sp>
      <p:sp>
        <p:nvSpPr>
          <p:cNvPr id="3" name="Content Placeholder 2">
            <a:extLst>
              <a:ext uri="{FF2B5EF4-FFF2-40B4-BE49-F238E27FC236}">
                <a16:creationId xmlns:a16="http://schemas.microsoft.com/office/drawing/2014/main" xmlns="" id="{A9178B20-F95E-4B17-931C-444C65ED04A2}"/>
              </a:ext>
            </a:extLst>
          </p:cNvPr>
          <p:cNvSpPr>
            <a:spLocks noGrp="1"/>
          </p:cNvSpPr>
          <p:nvPr>
            <p:ph idx="1"/>
          </p:nvPr>
        </p:nvSpPr>
        <p:spPr/>
        <p:txBody>
          <a:bodyPr>
            <a:normAutofit fontScale="92500" lnSpcReduction="20000"/>
          </a:bodyPr>
          <a:lstStyle/>
          <a:p>
            <a:r>
              <a:rPr lang="en-US" sz="2800" dirty="0"/>
              <a:t>Remain calm, never get excited, and always try to maintain a constant/even demeanor</a:t>
            </a:r>
          </a:p>
          <a:p>
            <a:r>
              <a:rPr lang="en-US" sz="2800" dirty="0"/>
              <a:t>Don’t be afraid to show some emotion should something funny occur (you appear human)</a:t>
            </a:r>
          </a:p>
          <a:p>
            <a:r>
              <a:rPr lang="en-US" sz="2800" dirty="0"/>
              <a:t>Create the best possible impression</a:t>
            </a:r>
          </a:p>
          <a:p>
            <a:r>
              <a:rPr lang="en-US" sz="2800" dirty="0"/>
              <a:t>You are not an advocate or on either “side” (you are there simply to present facts and state expert conclusions to assist the court)</a:t>
            </a:r>
          </a:p>
          <a:p>
            <a:endParaRPr lang="en-US" dirty="0"/>
          </a:p>
        </p:txBody>
      </p:sp>
    </p:spTree>
    <p:extLst>
      <p:ext uri="{BB962C8B-B14F-4D97-AF65-F5344CB8AC3E}">
        <p14:creationId xmlns:p14="http://schemas.microsoft.com/office/powerpoint/2010/main" val="2607852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A553F6FA-C8FC-47C7-8821-88E2829581ED}"/>
              </a:ext>
            </a:extLst>
          </p:cNvPr>
          <p:cNvSpPr>
            <a:spLocks noGrp="1"/>
          </p:cNvSpPr>
          <p:nvPr>
            <p:ph type="body" idx="1"/>
          </p:nvPr>
        </p:nvSpPr>
        <p:spPr/>
        <p:txBody>
          <a:bodyPr/>
          <a:lstStyle/>
          <a:p>
            <a:r>
              <a:rPr lang="en-US" dirty="0"/>
              <a:t>Business records act or local equivalent</a:t>
            </a:r>
          </a:p>
        </p:txBody>
      </p:sp>
      <p:sp>
        <p:nvSpPr>
          <p:cNvPr id="3" name="Content Placeholder 2">
            <a:extLst>
              <a:ext uri="{FF2B5EF4-FFF2-40B4-BE49-F238E27FC236}">
                <a16:creationId xmlns:a16="http://schemas.microsoft.com/office/drawing/2014/main" xmlns="" id="{431CBB23-0E83-41ED-A4B0-30F3E99B28D4}"/>
              </a:ext>
            </a:extLst>
          </p:cNvPr>
          <p:cNvSpPr>
            <a:spLocks noGrp="1"/>
          </p:cNvSpPr>
          <p:nvPr>
            <p:ph sz="half" idx="2"/>
          </p:nvPr>
        </p:nvSpPr>
        <p:spPr/>
        <p:txBody>
          <a:bodyPr/>
          <a:lstStyle/>
          <a:p>
            <a:r>
              <a:rPr lang="en-US" dirty="0"/>
              <a:t>Routine course of business</a:t>
            </a:r>
          </a:p>
          <a:p>
            <a:r>
              <a:rPr lang="en-US" dirty="0"/>
              <a:t>Made by someone with personal knowledge</a:t>
            </a:r>
          </a:p>
          <a:p>
            <a:r>
              <a:rPr lang="en-US" dirty="0"/>
              <a:t>At or about the time of event</a:t>
            </a:r>
          </a:p>
          <a:p>
            <a:r>
              <a:rPr lang="en-US" dirty="0"/>
              <a:t>In the routine course of business</a:t>
            </a:r>
          </a:p>
          <a:p>
            <a:r>
              <a:rPr lang="en-US" dirty="0"/>
              <a:t>Care and custody of records</a:t>
            </a:r>
          </a:p>
        </p:txBody>
      </p:sp>
      <p:sp>
        <p:nvSpPr>
          <p:cNvPr id="4" name="Content Placeholder 3">
            <a:extLst>
              <a:ext uri="{FF2B5EF4-FFF2-40B4-BE49-F238E27FC236}">
                <a16:creationId xmlns:a16="http://schemas.microsoft.com/office/drawing/2014/main" xmlns="" id="{008F0998-FDB6-4F4B-924E-22FB8721D9F5}"/>
              </a:ext>
            </a:extLst>
          </p:cNvPr>
          <p:cNvSpPr>
            <a:spLocks noGrp="1"/>
          </p:cNvSpPr>
          <p:nvPr>
            <p:ph sz="quarter" idx="4"/>
          </p:nvPr>
        </p:nvSpPr>
        <p:spPr/>
        <p:txBody>
          <a:bodyPr/>
          <a:lstStyle/>
          <a:p>
            <a:r>
              <a:rPr lang="en-US" dirty="0"/>
              <a:t>Color vs. black and white</a:t>
            </a:r>
          </a:p>
          <a:p>
            <a:r>
              <a:rPr lang="en-US" dirty="0"/>
              <a:t>“Fair and accurate representation”</a:t>
            </a:r>
          </a:p>
          <a:p>
            <a:r>
              <a:rPr lang="en-US" dirty="0"/>
              <a:t>Qualified reply if partly covered up</a:t>
            </a:r>
          </a:p>
        </p:txBody>
      </p:sp>
      <p:sp>
        <p:nvSpPr>
          <p:cNvPr id="5" name="Text Placeholder 4">
            <a:extLst>
              <a:ext uri="{FF2B5EF4-FFF2-40B4-BE49-F238E27FC236}">
                <a16:creationId xmlns:a16="http://schemas.microsoft.com/office/drawing/2014/main" xmlns="" id="{F5084A7C-C267-42DC-9BC1-0AE272D05D1E}"/>
              </a:ext>
            </a:extLst>
          </p:cNvPr>
          <p:cNvSpPr>
            <a:spLocks noGrp="1"/>
          </p:cNvSpPr>
          <p:nvPr>
            <p:ph type="body" sz="quarter" idx="13"/>
          </p:nvPr>
        </p:nvSpPr>
        <p:spPr/>
        <p:txBody>
          <a:bodyPr/>
          <a:lstStyle/>
          <a:p>
            <a:r>
              <a:rPr lang="en-US" dirty="0"/>
              <a:t>Introduction of photographs</a:t>
            </a:r>
          </a:p>
        </p:txBody>
      </p:sp>
      <p:sp>
        <p:nvSpPr>
          <p:cNvPr id="6" name="Title 5">
            <a:extLst>
              <a:ext uri="{FF2B5EF4-FFF2-40B4-BE49-F238E27FC236}">
                <a16:creationId xmlns:a16="http://schemas.microsoft.com/office/drawing/2014/main" xmlns="" id="{FBFD0FB1-097F-4C3C-8213-A74E0FF4BA9F}"/>
              </a:ext>
            </a:extLst>
          </p:cNvPr>
          <p:cNvSpPr>
            <a:spLocks noGrp="1"/>
          </p:cNvSpPr>
          <p:nvPr>
            <p:ph type="title"/>
          </p:nvPr>
        </p:nvSpPr>
        <p:spPr>
          <a:xfrm>
            <a:off x="2164360" y="503339"/>
            <a:ext cx="7796504" cy="1650073"/>
          </a:xfrm>
        </p:spPr>
        <p:txBody>
          <a:bodyPr>
            <a:normAutofit fontScale="90000"/>
          </a:bodyPr>
          <a:lstStyle/>
          <a:p>
            <a:r>
              <a:rPr lang="en-US" dirty="0"/>
              <a:t>In Court</a:t>
            </a:r>
            <a:br>
              <a:rPr lang="en-US" dirty="0"/>
            </a:br>
            <a:r>
              <a:rPr lang="en-US" dirty="0"/>
              <a:t>Miscellaneous items</a:t>
            </a:r>
            <a:br>
              <a:rPr lang="en-US" dirty="0"/>
            </a:br>
            <a:r>
              <a:rPr lang="en-US" dirty="0"/>
              <a:t>Introducing the autopsy report or records</a:t>
            </a:r>
          </a:p>
        </p:txBody>
      </p:sp>
    </p:spTree>
    <p:extLst>
      <p:ext uri="{BB962C8B-B14F-4D97-AF65-F5344CB8AC3E}">
        <p14:creationId xmlns:p14="http://schemas.microsoft.com/office/powerpoint/2010/main" val="284419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66A477-6BD6-4748-A41F-83883E39D3DA}"/>
              </a:ext>
            </a:extLst>
          </p:cNvPr>
          <p:cNvSpPr>
            <a:spLocks noGrp="1"/>
          </p:cNvSpPr>
          <p:nvPr>
            <p:ph type="title"/>
          </p:nvPr>
        </p:nvSpPr>
        <p:spPr>
          <a:xfrm>
            <a:off x="4748169" y="1082179"/>
            <a:ext cx="7139032" cy="1073791"/>
          </a:xfrm>
        </p:spPr>
        <p:txBody>
          <a:bodyPr/>
          <a:lstStyle/>
          <a:p>
            <a:r>
              <a:rPr lang="en-US" dirty="0"/>
              <a:t>The original presentation</a:t>
            </a:r>
          </a:p>
        </p:txBody>
      </p:sp>
      <p:pic>
        <p:nvPicPr>
          <p:cNvPr id="4" name="Picture 3">
            <a:extLst>
              <a:ext uri="{FF2B5EF4-FFF2-40B4-BE49-F238E27FC236}">
                <a16:creationId xmlns:a16="http://schemas.microsoft.com/office/drawing/2014/main" xmlns="" id="{E3A08272-8DB7-40FD-836B-2F85C17065A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6200000">
            <a:off x="-1157844" y="1157846"/>
            <a:ext cx="6858000" cy="4542311"/>
          </a:xfrm>
          <a:prstGeom prst="rect">
            <a:avLst/>
          </a:prstGeom>
        </p:spPr>
      </p:pic>
      <p:pic>
        <p:nvPicPr>
          <p:cNvPr id="6" name="Picture 5">
            <a:extLst>
              <a:ext uri="{FF2B5EF4-FFF2-40B4-BE49-F238E27FC236}">
                <a16:creationId xmlns:a16="http://schemas.microsoft.com/office/drawing/2014/main" xmlns="" id="{10D06466-CA2A-49A7-A511-A73C5D97C5B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43835" y="2885813"/>
            <a:ext cx="5351289" cy="3514987"/>
          </a:xfrm>
          <a:prstGeom prst="rect">
            <a:avLst/>
          </a:prstGeom>
        </p:spPr>
      </p:pic>
    </p:spTree>
    <p:extLst>
      <p:ext uri="{BB962C8B-B14F-4D97-AF65-F5344CB8AC3E}">
        <p14:creationId xmlns:p14="http://schemas.microsoft.com/office/powerpoint/2010/main" val="591733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DD4BB2-94BC-424B-980F-BA38ED1C3403}"/>
              </a:ext>
            </a:extLst>
          </p:cNvPr>
          <p:cNvSpPr>
            <a:spLocks noGrp="1"/>
          </p:cNvSpPr>
          <p:nvPr>
            <p:ph type="title"/>
          </p:nvPr>
        </p:nvSpPr>
        <p:spPr/>
        <p:txBody>
          <a:bodyPr/>
          <a:lstStyle/>
          <a:p>
            <a:r>
              <a:rPr lang="en-US" dirty="0"/>
              <a:t>In Court</a:t>
            </a:r>
            <a:br>
              <a:rPr lang="en-US" dirty="0"/>
            </a:br>
            <a:r>
              <a:rPr lang="en-US" dirty="0"/>
              <a:t>Miscellaneous Items</a:t>
            </a:r>
          </a:p>
        </p:txBody>
      </p:sp>
      <p:sp>
        <p:nvSpPr>
          <p:cNvPr id="3" name="Content Placeholder 2">
            <a:extLst>
              <a:ext uri="{FF2B5EF4-FFF2-40B4-BE49-F238E27FC236}">
                <a16:creationId xmlns:a16="http://schemas.microsoft.com/office/drawing/2014/main" xmlns="" id="{79C4ADC5-5323-4E54-86D2-345687882012}"/>
              </a:ext>
            </a:extLst>
          </p:cNvPr>
          <p:cNvSpPr>
            <a:spLocks noGrp="1"/>
          </p:cNvSpPr>
          <p:nvPr>
            <p:ph idx="1"/>
          </p:nvPr>
        </p:nvSpPr>
        <p:spPr/>
        <p:txBody>
          <a:bodyPr>
            <a:noAutofit/>
          </a:bodyPr>
          <a:lstStyle/>
          <a:p>
            <a:r>
              <a:rPr lang="en-US" sz="2800" dirty="0"/>
              <a:t>Hypothetical questions</a:t>
            </a:r>
          </a:p>
          <a:p>
            <a:r>
              <a:rPr lang="en-US" sz="2800" dirty="0"/>
              <a:t>Familiarity with standards of care</a:t>
            </a:r>
          </a:p>
          <a:p>
            <a:r>
              <a:rPr lang="en-US" sz="2800" dirty="0"/>
              <a:t>Informed consent</a:t>
            </a:r>
          </a:p>
          <a:p>
            <a:r>
              <a:rPr lang="en-US" sz="2800" dirty="0"/>
              <a:t>Negligent misrepresentation</a:t>
            </a:r>
          </a:p>
          <a:p>
            <a:r>
              <a:rPr lang="en-US" sz="2800" dirty="0"/>
              <a:t>Captain of the ship doctrine</a:t>
            </a:r>
          </a:p>
          <a:p>
            <a:r>
              <a:rPr lang="en-US" sz="2800" dirty="0"/>
              <a:t>Res Ipsa Loquitur (The thing speaks for itself)</a:t>
            </a:r>
          </a:p>
        </p:txBody>
      </p:sp>
    </p:spTree>
    <p:extLst>
      <p:ext uri="{BB962C8B-B14F-4D97-AF65-F5344CB8AC3E}">
        <p14:creationId xmlns:p14="http://schemas.microsoft.com/office/powerpoint/2010/main" val="1489341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B22747-93FC-4C51-AFDB-AD400FC642DB}"/>
              </a:ext>
            </a:extLst>
          </p:cNvPr>
          <p:cNvSpPr>
            <a:spLocks noGrp="1"/>
          </p:cNvSpPr>
          <p:nvPr>
            <p:ph type="title"/>
          </p:nvPr>
        </p:nvSpPr>
        <p:spPr/>
        <p:txBody>
          <a:bodyPr>
            <a:normAutofit fontScale="90000"/>
          </a:bodyPr>
          <a:lstStyle/>
          <a:p>
            <a:r>
              <a:rPr lang="en-US" dirty="0"/>
              <a:t>In court</a:t>
            </a:r>
            <a:br>
              <a:rPr lang="en-US" dirty="0"/>
            </a:br>
            <a:r>
              <a:rPr lang="en-US" dirty="0"/>
              <a:t>trick questions and problem areas</a:t>
            </a:r>
          </a:p>
        </p:txBody>
      </p:sp>
      <p:sp>
        <p:nvSpPr>
          <p:cNvPr id="3" name="Content Placeholder 2">
            <a:extLst>
              <a:ext uri="{FF2B5EF4-FFF2-40B4-BE49-F238E27FC236}">
                <a16:creationId xmlns:a16="http://schemas.microsoft.com/office/drawing/2014/main" xmlns="" id="{F41FE4F4-7A46-495F-8478-202224826662}"/>
              </a:ext>
            </a:extLst>
          </p:cNvPr>
          <p:cNvSpPr>
            <a:spLocks noGrp="1"/>
          </p:cNvSpPr>
          <p:nvPr>
            <p:ph idx="1"/>
          </p:nvPr>
        </p:nvSpPr>
        <p:spPr>
          <a:xfrm>
            <a:off x="2231135" y="2596099"/>
            <a:ext cx="7293501" cy="3101983"/>
          </a:xfrm>
        </p:spPr>
        <p:txBody>
          <a:bodyPr>
            <a:normAutofit lnSpcReduction="10000"/>
          </a:bodyPr>
          <a:lstStyle/>
          <a:p>
            <a:r>
              <a:rPr lang="en-US" dirty="0"/>
              <a:t>“</a:t>
            </a:r>
            <a:r>
              <a:rPr lang="en-US" sz="2800" dirty="0"/>
              <a:t>Are you being paid for your testimony?”</a:t>
            </a:r>
          </a:p>
          <a:p>
            <a:r>
              <a:rPr lang="en-US" sz="2800" dirty="0"/>
              <a:t>Authoritative Books and Articles</a:t>
            </a:r>
          </a:p>
          <a:p>
            <a:r>
              <a:rPr lang="en-US" sz="2800" dirty="0"/>
              <a:t>Playing your deposition against your testimony</a:t>
            </a:r>
          </a:p>
          <a:p>
            <a:r>
              <a:rPr lang="en-US" sz="2800" dirty="0"/>
              <a:t>Quoting something you never said</a:t>
            </a:r>
          </a:p>
          <a:p>
            <a:r>
              <a:rPr lang="en-US" sz="2800" dirty="0"/>
              <a:t>Drawing you away from the jury</a:t>
            </a:r>
          </a:p>
          <a:p>
            <a:r>
              <a:rPr lang="en-US" sz="2800" dirty="0"/>
              <a:t>Multi-part questions</a:t>
            </a:r>
          </a:p>
        </p:txBody>
      </p:sp>
    </p:spTree>
    <p:extLst>
      <p:ext uri="{BB962C8B-B14F-4D97-AF65-F5344CB8AC3E}">
        <p14:creationId xmlns:p14="http://schemas.microsoft.com/office/powerpoint/2010/main" val="960890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591622-6CF8-4D71-8DD8-662FA457EF73}"/>
              </a:ext>
            </a:extLst>
          </p:cNvPr>
          <p:cNvSpPr>
            <a:spLocks noGrp="1"/>
          </p:cNvSpPr>
          <p:nvPr>
            <p:ph type="title"/>
          </p:nvPr>
        </p:nvSpPr>
        <p:spPr/>
        <p:txBody>
          <a:bodyPr>
            <a:normAutofit fontScale="90000"/>
          </a:bodyPr>
          <a:lstStyle/>
          <a:p>
            <a:r>
              <a:rPr lang="en-US" dirty="0"/>
              <a:t>In Court</a:t>
            </a:r>
            <a:br>
              <a:rPr lang="en-US" dirty="0"/>
            </a:br>
            <a:r>
              <a:rPr lang="en-US" dirty="0"/>
              <a:t>Trick questions and problem areas</a:t>
            </a:r>
          </a:p>
        </p:txBody>
      </p:sp>
      <p:sp>
        <p:nvSpPr>
          <p:cNvPr id="3" name="Content Placeholder 2">
            <a:extLst>
              <a:ext uri="{FF2B5EF4-FFF2-40B4-BE49-F238E27FC236}">
                <a16:creationId xmlns:a16="http://schemas.microsoft.com/office/drawing/2014/main" xmlns="" id="{D3D8CBF2-7F87-4213-BC49-3A6227C8E443}"/>
              </a:ext>
            </a:extLst>
          </p:cNvPr>
          <p:cNvSpPr>
            <a:spLocks noGrp="1"/>
          </p:cNvSpPr>
          <p:nvPr>
            <p:ph idx="1"/>
          </p:nvPr>
        </p:nvSpPr>
        <p:spPr/>
        <p:txBody>
          <a:bodyPr>
            <a:noAutofit/>
          </a:bodyPr>
          <a:lstStyle/>
          <a:p>
            <a:r>
              <a:rPr lang="en-US" sz="2400" dirty="0"/>
              <a:t>“Have you talked with anyone about this case?”</a:t>
            </a:r>
          </a:p>
          <a:p>
            <a:r>
              <a:rPr lang="en-US" sz="2400" dirty="0"/>
              <a:t>“Have you ever made a mistake?”</a:t>
            </a:r>
          </a:p>
          <a:p>
            <a:r>
              <a:rPr lang="en-US" sz="2400" dirty="0"/>
              <a:t>“Do you want this jury to understand?” (Beware!)</a:t>
            </a:r>
          </a:p>
          <a:p>
            <a:r>
              <a:rPr lang="en-US" sz="2400" dirty="0"/>
              <a:t>“I’m just a country lawyer!” (Like a fox!)</a:t>
            </a:r>
          </a:p>
          <a:p>
            <a:r>
              <a:rPr lang="en-US" sz="2400" dirty="0"/>
              <a:t>Combined effects of multiple drugs</a:t>
            </a:r>
          </a:p>
          <a:p>
            <a:r>
              <a:rPr lang="en-US" sz="2400" dirty="0"/>
              <a:t>“When the bullets were aimed at the heart….?”  (You don’t know where they were aimed, nor does he)</a:t>
            </a:r>
            <a:br>
              <a:rPr lang="en-US" sz="2400" dirty="0"/>
            </a:br>
            <a:r>
              <a:rPr lang="en-US" sz="2400" dirty="0"/>
              <a:t/>
            </a:r>
            <a:br>
              <a:rPr lang="en-US" sz="2400" dirty="0"/>
            </a:br>
            <a:endParaRPr lang="en-US" sz="2400" dirty="0"/>
          </a:p>
        </p:txBody>
      </p:sp>
    </p:spTree>
    <p:extLst>
      <p:ext uri="{BB962C8B-B14F-4D97-AF65-F5344CB8AC3E}">
        <p14:creationId xmlns:p14="http://schemas.microsoft.com/office/powerpoint/2010/main" val="2627824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704035-0DF8-4341-A3C4-36B94954BFA9}"/>
              </a:ext>
            </a:extLst>
          </p:cNvPr>
          <p:cNvSpPr>
            <a:spLocks noGrp="1"/>
          </p:cNvSpPr>
          <p:nvPr>
            <p:ph type="title"/>
          </p:nvPr>
        </p:nvSpPr>
        <p:spPr/>
        <p:txBody>
          <a:bodyPr>
            <a:normAutofit fontScale="90000"/>
          </a:bodyPr>
          <a:lstStyle/>
          <a:p>
            <a:r>
              <a:rPr lang="en-US" dirty="0"/>
              <a:t>In court</a:t>
            </a:r>
            <a:br>
              <a:rPr lang="en-US" dirty="0"/>
            </a:br>
            <a:r>
              <a:rPr lang="en-US" dirty="0"/>
              <a:t>trick questions and problem areas</a:t>
            </a:r>
          </a:p>
        </p:txBody>
      </p:sp>
      <p:sp>
        <p:nvSpPr>
          <p:cNvPr id="3" name="Content Placeholder 2">
            <a:extLst>
              <a:ext uri="{FF2B5EF4-FFF2-40B4-BE49-F238E27FC236}">
                <a16:creationId xmlns:a16="http://schemas.microsoft.com/office/drawing/2014/main" xmlns="" id="{11E6F47D-0CDC-445E-A2CD-BC85BD4C0288}"/>
              </a:ext>
            </a:extLst>
          </p:cNvPr>
          <p:cNvSpPr>
            <a:spLocks noGrp="1"/>
          </p:cNvSpPr>
          <p:nvPr>
            <p:ph idx="1"/>
          </p:nvPr>
        </p:nvSpPr>
        <p:spPr/>
        <p:txBody>
          <a:bodyPr>
            <a:noAutofit/>
          </a:bodyPr>
          <a:lstStyle/>
          <a:p>
            <a:r>
              <a:rPr lang="en-US" sz="2400" dirty="0"/>
              <a:t>“You haven’t been a doctor very long, have you?” (Reply how long and what you have done; not “No”)</a:t>
            </a:r>
          </a:p>
          <a:p>
            <a:r>
              <a:rPr lang="en-US" sz="2400" dirty="0"/>
              <a:t>An attorney tries to get you to adopt his style (loud, fast, slow, confused, argumentative, etc.)</a:t>
            </a:r>
          </a:p>
          <a:p>
            <a:r>
              <a:rPr lang="en-US" sz="2400" dirty="0"/>
              <a:t>Deliberately reverses your numbers or words</a:t>
            </a:r>
          </a:p>
          <a:p>
            <a:r>
              <a:rPr lang="en-US" sz="2400" dirty="0"/>
              <a:t>Repeats questions but a little differently each time</a:t>
            </a:r>
          </a:p>
          <a:p>
            <a:r>
              <a:rPr lang="en-US" sz="2400" dirty="0"/>
              <a:t>Stares, as if expecting additional information or some qualification or amendment to your reply</a:t>
            </a:r>
          </a:p>
        </p:txBody>
      </p:sp>
    </p:spTree>
    <p:extLst>
      <p:ext uri="{BB962C8B-B14F-4D97-AF65-F5344CB8AC3E}">
        <p14:creationId xmlns:p14="http://schemas.microsoft.com/office/powerpoint/2010/main" val="997395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8662E7-97B7-4038-B022-BF2255B1C2AF}"/>
              </a:ext>
            </a:extLst>
          </p:cNvPr>
          <p:cNvSpPr>
            <a:spLocks noGrp="1"/>
          </p:cNvSpPr>
          <p:nvPr>
            <p:ph type="title"/>
          </p:nvPr>
        </p:nvSpPr>
        <p:spPr/>
        <p:txBody>
          <a:bodyPr>
            <a:normAutofit fontScale="90000"/>
          </a:bodyPr>
          <a:lstStyle/>
          <a:p>
            <a:r>
              <a:rPr lang="en-US" dirty="0"/>
              <a:t>In Court</a:t>
            </a:r>
            <a:br>
              <a:rPr lang="en-US" dirty="0"/>
            </a:br>
            <a:r>
              <a:rPr lang="en-US" dirty="0"/>
              <a:t>Counter tactics (when Experienced)</a:t>
            </a:r>
          </a:p>
        </p:txBody>
      </p:sp>
      <p:sp>
        <p:nvSpPr>
          <p:cNvPr id="3" name="Content Placeholder 2">
            <a:extLst>
              <a:ext uri="{FF2B5EF4-FFF2-40B4-BE49-F238E27FC236}">
                <a16:creationId xmlns:a16="http://schemas.microsoft.com/office/drawing/2014/main" xmlns="" id="{54740AE6-A719-40A9-A2DD-C5A5D61DAC4A}"/>
              </a:ext>
            </a:extLst>
          </p:cNvPr>
          <p:cNvSpPr>
            <a:spLocks noGrp="1"/>
          </p:cNvSpPr>
          <p:nvPr>
            <p:ph idx="1"/>
          </p:nvPr>
        </p:nvSpPr>
        <p:spPr/>
        <p:txBody>
          <a:bodyPr>
            <a:normAutofit/>
          </a:bodyPr>
          <a:lstStyle/>
          <a:p>
            <a:r>
              <a:rPr lang="en-US" sz="2400" dirty="0"/>
              <a:t>“You seem to be having difficulty, may I assist you?”</a:t>
            </a:r>
          </a:p>
          <a:p>
            <a:r>
              <a:rPr lang="en-US" sz="2400" dirty="0"/>
              <a:t>Smile when he gets all hot under the collar</a:t>
            </a:r>
          </a:p>
          <a:p>
            <a:r>
              <a:rPr lang="en-US" sz="2400" dirty="0"/>
              <a:t>Answer with slight hesitancy when he enters an area in which you have particular interest and knowledge (so attorney zooms in, only to hit concrete wall)</a:t>
            </a:r>
          </a:p>
          <a:p>
            <a:r>
              <a:rPr lang="en-US" sz="2400" dirty="0"/>
              <a:t>When attorney tries to gloss over a point you indicate “it’s important for the jury to understand”</a:t>
            </a:r>
          </a:p>
        </p:txBody>
      </p:sp>
    </p:spTree>
    <p:extLst>
      <p:ext uri="{BB962C8B-B14F-4D97-AF65-F5344CB8AC3E}">
        <p14:creationId xmlns:p14="http://schemas.microsoft.com/office/powerpoint/2010/main" val="1532245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750B80-D66A-43E5-8290-1A4B699761DE}"/>
              </a:ext>
            </a:extLst>
          </p:cNvPr>
          <p:cNvSpPr>
            <a:spLocks noGrp="1"/>
          </p:cNvSpPr>
          <p:nvPr>
            <p:ph type="title"/>
          </p:nvPr>
        </p:nvSpPr>
        <p:spPr/>
        <p:txBody>
          <a:bodyPr>
            <a:normAutofit fontScale="90000"/>
          </a:bodyPr>
          <a:lstStyle/>
          <a:p>
            <a:r>
              <a:rPr lang="en-US" dirty="0"/>
              <a:t>In court</a:t>
            </a:r>
            <a:br>
              <a:rPr lang="en-US" dirty="0"/>
            </a:br>
            <a:r>
              <a:rPr lang="en-US" dirty="0"/>
              <a:t>counter tactics (when experienced)</a:t>
            </a:r>
          </a:p>
        </p:txBody>
      </p:sp>
      <p:sp>
        <p:nvSpPr>
          <p:cNvPr id="3" name="Content Placeholder 2">
            <a:extLst>
              <a:ext uri="{FF2B5EF4-FFF2-40B4-BE49-F238E27FC236}">
                <a16:creationId xmlns:a16="http://schemas.microsoft.com/office/drawing/2014/main" xmlns="" id="{025F5010-0178-4341-A18C-1A2D8ACA658E}"/>
              </a:ext>
            </a:extLst>
          </p:cNvPr>
          <p:cNvSpPr>
            <a:spLocks noGrp="1"/>
          </p:cNvSpPr>
          <p:nvPr>
            <p:ph idx="1"/>
          </p:nvPr>
        </p:nvSpPr>
        <p:spPr/>
        <p:txBody>
          <a:bodyPr>
            <a:noAutofit/>
          </a:bodyPr>
          <a:lstStyle/>
          <a:p>
            <a:r>
              <a:rPr lang="en-US" sz="2800" dirty="0"/>
              <a:t>Encourage the attorney to ask a question which he “doesn’t know the answer to” so that you can counter with unexpected depth of knowledge and day-to-day familiarity</a:t>
            </a:r>
          </a:p>
          <a:p>
            <a:r>
              <a:rPr lang="en-US" sz="2800" dirty="0"/>
              <a:t>Suddenly produce an unexpected or unwelcome fact or observation relating to a subject area which the attorney is doing his best to avoid</a:t>
            </a:r>
          </a:p>
        </p:txBody>
      </p:sp>
    </p:spTree>
    <p:extLst>
      <p:ext uri="{BB962C8B-B14F-4D97-AF65-F5344CB8AC3E}">
        <p14:creationId xmlns:p14="http://schemas.microsoft.com/office/powerpoint/2010/main" val="3038808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78581F5-6472-4894-8BFE-5F0FF502A9A1}"/>
              </a:ext>
            </a:extLst>
          </p:cNvPr>
          <p:cNvSpPr>
            <a:spLocks noGrp="1"/>
          </p:cNvSpPr>
          <p:nvPr>
            <p:ph type="body" idx="1"/>
          </p:nvPr>
        </p:nvSpPr>
        <p:spPr/>
        <p:txBody>
          <a:bodyPr/>
          <a:lstStyle/>
          <a:p>
            <a:r>
              <a:rPr lang="en-US" dirty="0"/>
              <a:t>Keep things strictly in the context of the case</a:t>
            </a:r>
          </a:p>
        </p:txBody>
      </p:sp>
      <p:sp>
        <p:nvSpPr>
          <p:cNvPr id="3" name="Content Placeholder 2">
            <a:extLst>
              <a:ext uri="{FF2B5EF4-FFF2-40B4-BE49-F238E27FC236}">
                <a16:creationId xmlns:a16="http://schemas.microsoft.com/office/drawing/2014/main" xmlns="" id="{8213D911-6ECB-4701-B069-81F5396E64AE}"/>
              </a:ext>
            </a:extLst>
          </p:cNvPr>
          <p:cNvSpPr>
            <a:spLocks noGrp="1"/>
          </p:cNvSpPr>
          <p:nvPr>
            <p:ph sz="half" idx="2"/>
          </p:nvPr>
        </p:nvSpPr>
        <p:spPr/>
        <p:txBody>
          <a:bodyPr>
            <a:normAutofit/>
          </a:bodyPr>
          <a:lstStyle/>
          <a:p>
            <a:r>
              <a:rPr lang="en-US" sz="2000" dirty="0"/>
              <a:t>Q:  “Doctor do you mean to say that if I were to lie on the floor you could kick me in the face?”</a:t>
            </a:r>
          </a:p>
          <a:p>
            <a:r>
              <a:rPr lang="en-US" sz="2000" dirty="0"/>
              <a:t>A:  “Certainly if you were equally intoxicated and had your head between the commode and bathtub”</a:t>
            </a:r>
          </a:p>
        </p:txBody>
      </p:sp>
      <p:sp>
        <p:nvSpPr>
          <p:cNvPr id="4" name="Content Placeholder 3">
            <a:extLst>
              <a:ext uri="{FF2B5EF4-FFF2-40B4-BE49-F238E27FC236}">
                <a16:creationId xmlns:a16="http://schemas.microsoft.com/office/drawing/2014/main" xmlns="" id="{7DE10A75-85A7-4BB2-B457-0ABC54AF77A6}"/>
              </a:ext>
            </a:extLst>
          </p:cNvPr>
          <p:cNvSpPr>
            <a:spLocks noGrp="1"/>
          </p:cNvSpPr>
          <p:nvPr>
            <p:ph sz="quarter" idx="4"/>
          </p:nvPr>
        </p:nvSpPr>
        <p:spPr/>
        <p:txBody>
          <a:bodyPr>
            <a:normAutofit/>
          </a:bodyPr>
          <a:lstStyle/>
          <a:p>
            <a:r>
              <a:rPr lang="en-US" sz="2000" dirty="0"/>
              <a:t>S:  “It would have taken him about half a second to fall 17 feet from the roof to the concrete floor”</a:t>
            </a:r>
          </a:p>
          <a:p>
            <a:r>
              <a:rPr lang="en-US" sz="2000" dirty="0"/>
              <a:t>A:  “No sir, about one second, and the floor was wood”</a:t>
            </a:r>
          </a:p>
        </p:txBody>
      </p:sp>
      <p:sp>
        <p:nvSpPr>
          <p:cNvPr id="5" name="Text Placeholder 4">
            <a:extLst>
              <a:ext uri="{FF2B5EF4-FFF2-40B4-BE49-F238E27FC236}">
                <a16:creationId xmlns:a16="http://schemas.microsoft.com/office/drawing/2014/main" xmlns="" id="{226EB254-B603-481C-88B6-7F4D5DD4B9CC}"/>
              </a:ext>
            </a:extLst>
          </p:cNvPr>
          <p:cNvSpPr>
            <a:spLocks noGrp="1"/>
          </p:cNvSpPr>
          <p:nvPr>
            <p:ph type="body" sz="quarter" idx="13"/>
          </p:nvPr>
        </p:nvSpPr>
        <p:spPr>
          <a:xfrm>
            <a:off x="6338316" y="2313433"/>
            <a:ext cx="4270248" cy="704087"/>
          </a:xfrm>
        </p:spPr>
        <p:txBody>
          <a:bodyPr>
            <a:normAutofit fontScale="77500" lnSpcReduction="20000"/>
          </a:bodyPr>
          <a:lstStyle/>
          <a:p>
            <a:r>
              <a:rPr lang="en-US" dirty="0"/>
              <a:t>Detect basic “high school level” errors in a simple statement of fact, thus making him look idiotic</a:t>
            </a:r>
          </a:p>
        </p:txBody>
      </p:sp>
      <p:sp>
        <p:nvSpPr>
          <p:cNvPr id="6" name="Title 5">
            <a:extLst>
              <a:ext uri="{FF2B5EF4-FFF2-40B4-BE49-F238E27FC236}">
                <a16:creationId xmlns:a16="http://schemas.microsoft.com/office/drawing/2014/main" xmlns="" id="{CBF44B30-2F7F-41ED-AF80-FDC59BE1D8AB}"/>
              </a:ext>
            </a:extLst>
          </p:cNvPr>
          <p:cNvSpPr>
            <a:spLocks noGrp="1"/>
          </p:cNvSpPr>
          <p:nvPr>
            <p:ph type="title"/>
          </p:nvPr>
        </p:nvSpPr>
        <p:spPr/>
        <p:txBody>
          <a:bodyPr>
            <a:normAutofit fontScale="90000"/>
          </a:bodyPr>
          <a:lstStyle/>
          <a:p>
            <a:r>
              <a:rPr lang="en-US" dirty="0"/>
              <a:t>In court</a:t>
            </a:r>
            <a:br>
              <a:rPr lang="en-US" dirty="0"/>
            </a:br>
            <a:r>
              <a:rPr lang="en-US" dirty="0"/>
              <a:t>counter tactics (when experienced)</a:t>
            </a:r>
          </a:p>
        </p:txBody>
      </p:sp>
    </p:spTree>
    <p:extLst>
      <p:ext uri="{BB962C8B-B14F-4D97-AF65-F5344CB8AC3E}">
        <p14:creationId xmlns:p14="http://schemas.microsoft.com/office/powerpoint/2010/main" val="1512232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E0CDD0-3474-455D-917E-1BB52AC1465E}"/>
              </a:ext>
            </a:extLst>
          </p:cNvPr>
          <p:cNvSpPr>
            <a:spLocks noGrp="1"/>
          </p:cNvSpPr>
          <p:nvPr>
            <p:ph type="ctrTitle"/>
          </p:nvPr>
        </p:nvSpPr>
        <p:spPr/>
        <p:txBody>
          <a:bodyPr>
            <a:normAutofit/>
          </a:bodyPr>
          <a:lstStyle/>
          <a:p>
            <a:r>
              <a:rPr lang="en-US" dirty="0"/>
              <a:t>The Pathologist as a Witness</a:t>
            </a:r>
            <a:br>
              <a:rPr lang="en-US" dirty="0"/>
            </a:br>
            <a:r>
              <a:rPr lang="en-US" dirty="0"/>
              <a:t>Donald T. Reay, MD </a:t>
            </a:r>
          </a:p>
        </p:txBody>
      </p:sp>
      <p:sp>
        <p:nvSpPr>
          <p:cNvPr id="3" name="Subtitle 2">
            <a:extLst>
              <a:ext uri="{FF2B5EF4-FFF2-40B4-BE49-F238E27FC236}">
                <a16:creationId xmlns:a16="http://schemas.microsoft.com/office/drawing/2014/main" xmlns="" id="{B2CBFD0D-F87C-4271-A246-3A6C80BDBE2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43838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64E7D54-46B5-41B8-93DB-625496850149}"/>
              </a:ext>
            </a:extLst>
          </p:cNvPr>
          <p:cNvSpPr>
            <a:spLocks noGrp="1"/>
          </p:cNvSpPr>
          <p:nvPr>
            <p:ph idx="1"/>
          </p:nvPr>
        </p:nvSpPr>
        <p:spPr>
          <a:xfrm>
            <a:off x="1317072" y="1224793"/>
            <a:ext cx="9647339" cy="4085438"/>
          </a:xfrm>
        </p:spPr>
        <p:txBody>
          <a:bodyPr>
            <a:normAutofit lnSpcReduction="10000"/>
          </a:bodyPr>
          <a:lstStyle/>
          <a:p>
            <a:r>
              <a:rPr lang="en-US" sz="2800" dirty="0"/>
              <a:t>Physicians are frequently called upon to testify</a:t>
            </a:r>
          </a:p>
          <a:p>
            <a:r>
              <a:rPr lang="en-US" sz="2800" dirty="0"/>
              <a:t>It’s more a matter of when you will be called, not if you will be called</a:t>
            </a:r>
          </a:p>
          <a:p>
            <a:r>
              <a:rPr lang="en-US" sz="2800" dirty="0"/>
              <a:t>It is easy to testify once you are familiar with the basic sequence and know the rules</a:t>
            </a:r>
          </a:p>
          <a:p>
            <a:r>
              <a:rPr lang="en-US" sz="2800" dirty="0"/>
              <a:t>You should accompany an experienced witness on several occasions to see how it is done</a:t>
            </a:r>
          </a:p>
          <a:p>
            <a:r>
              <a:rPr lang="en-US" sz="2800" dirty="0"/>
              <a:t>Thorough preparation before your first few trials should prevent unfavorable experiences</a:t>
            </a:r>
          </a:p>
        </p:txBody>
      </p:sp>
    </p:spTree>
    <p:extLst>
      <p:ext uri="{BB962C8B-B14F-4D97-AF65-F5344CB8AC3E}">
        <p14:creationId xmlns:p14="http://schemas.microsoft.com/office/powerpoint/2010/main" val="4096291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C2E1AB2-CA07-440E-AF20-488A20F5DD6E}"/>
              </a:ext>
            </a:extLst>
          </p:cNvPr>
          <p:cNvSpPr>
            <a:spLocks noGrp="1"/>
          </p:cNvSpPr>
          <p:nvPr>
            <p:ph idx="1"/>
          </p:nvPr>
        </p:nvSpPr>
        <p:spPr>
          <a:xfrm>
            <a:off x="2088859" y="1560352"/>
            <a:ext cx="7872005" cy="4179675"/>
          </a:xfrm>
        </p:spPr>
        <p:txBody>
          <a:bodyPr/>
          <a:lstStyle/>
          <a:p>
            <a:r>
              <a:rPr lang="en-US" sz="2400" dirty="0"/>
              <a:t>In the adversarial system, each side puts on its best performance</a:t>
            </a:r>
          </a:p>
          <a:p>
            <a:r>
              <a:rPr lang="en-US" sz="2400" dirty="0"/>
              <a:t>Trial before the Court versus trial before the Jury</a:t>
            </a:r>
          </a:p>
          <a:p>
            <a:r>
              <a:rPr lang="en-US" sz="2400" dirty="0"/>
              <a:t>Jury (selection and screening, size, function, educational level, general working guidelines)</a:t>
            </a:r>
          </a:p>
          <a:p>
            <a:r>
              <a:rPr lang="en-US" sz="2400" dirty="0"/>
              <a:t>The judge ensures that the trial is conducted properly, according to the rules</a:t>
            </a:r>
          </a:p>
          <a:p>
            <a:r>
              <a:rPr lang="en-US" sz="2400" dirty="0"/>
              <a:t>Expert witness vs Fact Witness (Expert witnesses are allowed to include opinions and conclusions</a:t>
            </a:r>
          </a:p>
          <a:p>
            <a:pPr marL="0" indent="0">
              <a:buNone/>
            </a:pPr>
            <a:endParaRPr lang="en-US" dirty="0"/>
          </a:p>
        </p:txBody>
      </p:sp>
    </p:spTree>
    <p:extLst>
      <p:ext uri="{BB962C8B-B14F-4D97-AF65-F5344CB8AC3E}">
        <p14:creationId xmlns:p14="http://schemas.microsoft.com/office/powerpoint/2010/main" val="2645777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FF0A86-E684-433D-9656-61E5D019C6EC}"/>
              </a:ext>
            </a:extLst>
          </p:cNvPr>
          <p:cNvSpPr>
            <a:spLocks noGrp="1"/>
          </p:cNvSpPr>
          <p:nvPr>
            <p:ph type="title"/>
          </p:nvPr>
        </p:nvSpPr>
        <p:spPr/>
        <p:txBody>
          <a:bodyPr>
            <a:normAutofit fontScale="90000"/>
          </a:bodyPr>
          <a:lstStyle/>
          <a:p>
            <a:r>
              <a:rPr lang="en-US" dirty="0"/>
              <a:t>As soon as you know you are needed record necessary basic information</a:t>
            </a:r>
          </a:p>
        </p:txBody>
      </p:sp>
      <p:sp>
        <p:nvSpPr>
          <p:cNvPr id="3" name="Content Placeholder 2">
            <a:extLst>
              <a:ext uri="{FF2B5EF4-FFF2-40B4-BE49-F238E27FC236}">
                <a16:creationId xmlns:a16="http://schemas.microsoft.com/office/drawing/2014/main" xmlns="" id="{96119A1E-BFA0-4D0A-A9E9-0F7A8611858A}"/>
              </a:ext>
            </a:extLst>
          </p:cNvPr>
          <p:cNvSpPr>
            <a:spLocks noGrp="1"/>
          </p:cNvSpPr>
          <p:nvPr>
            <p:ph idx="1"/>
          </p:nvPr>
        </p:nvSpPr>
        <p:spPr/>
        <p:txBody>
          <a:bodyPr>
            <a:normAutofit fontScale="85000" lnSpcReduction="20000"/>
          </a:bodyPr>
          <a:lstStyle/>
          <a:p>
            <a:r>
              <a:rPr lang="en-US" dirty="0"/>
              <a:t>Name of the victim or deceased</a:t>
            </a:r>
          </a:p>
          <a:p>
            <a:r>
              <a:rPr lang="en-US" dirty="0"/>
              <a:t>Case and chart number</a:t>
            </a:r>
          </a:p>
          <a:p>
            <a:r>
              <a:rPr lang="en-US" dirty="0"/>
              <a:t>Style of the case</a:t>
            </a:r>
          </a:p>
          <a:p>
            <a:r>
              <a:rPr lang="en-US" dirty="0"/>
              <a:t>Jurisdiction and Court location</a:t>
            </a:r>
          </a:p>
          <a:p>
            <a:r>
              <a:rPr lang="en-US" dirty="0"/>
              <a:t>Which attorney is calling you</a:t>
            </a:r>
          </a:p>
          <a:p>
            <a:r>
              <a:rPr lang="en-US" dirty="0"/>
              <a:t>Which side the attorney represents</a:t>
            </a:r>
          </a:p>
          <a:p>
            <a:r>
              <a:rPr lang="en-US" dirty="0"/>
              <a:t>Address, phone and FAX numbers of attorney</a:t>
            </a:r>
          </a:p>
          <a:p>
            <a:r>
              <a:rPr lang="en-US" dirty="0"/>
              <a:t>The name of opposing council</a:t>
            </a:r>
          </a:p>
          <a:p>
            <a:r>
              <a:rPr lang="en-US" dirty="0"/>
              <a:t>General nature of the proceeding</a:t>
            </a:r>
          </a:p>
          <a:p>
            <a:r>
              <a:rPr lang="en-US" dirty="0"/>
              <a:t>When and how to get there and parking</a:t>
            </a:r>
          </a:p>
        </p:txBody>
      </p:sp>
    </p:spTree>
    <p:extLst>
      <p:ext uri="{BB962C8B-B14F-4D97-AF65-F5344CB8AC3E}">
        <p14:creationId xmlns:p14="http://schemas.microsoft.com/office/powerpoint/2010/main" val="2187057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B8516C-7BE0-4B7A-AC33-30042798A5DF}"/>
              </a:ext>
            </a:extLst>
          </p:cNvPr>
          <p:cNvSpPr>
            <a:spLocks noGrp="1"/>
          </p:cNvSpPr>
          <p:nvPr>
            <p:ph type="title"/>
          </p:nvPr>
        </p:nvSpPr>
        <p:spPr/>
        <p:txBody>
          <a:bodyPr>
            <a:normAutofit fontScale="90000"/>
          </a:bodyPr>
          <a:lstStyle/>
          <a:p>
            <a:r>
              <a:rPr lang="en-US" dirty="0"/>
              <a:t>As soon as you know you are needed record necessary basic information</a:t>
            </a:r>
            <a:br>
              <a:rPr lang="en-US" dirty="0"/>
            </a:br>
            <a:r>
              <a:rPr lang="en-US" dirty="0"/>
              <a:t>(Continued)</a:t>
            </a:r>
          </a:p>
        </p:txBody>
      </p:sp>
      <p:sp>
        <p:nvSpPr>
          <p:cNvPr id="3" name="Content Placeholder 2">
            <a:extLst>
              <a:ext uri="{FF2B5EF4-FFF2-40B4-BE49-F238E27FC236}">
                <a16:creationId xmlns:a16="http://schemas.microsoft.com/office/drawing/2014/main" xmlns="" id="{1059C29B-046D-44B2-A0AB-35CD2835EC69}"/>
              </a:ext>
            </a:extLst>
          </p:cNvPr>
          <p:cNvSpPr>
            <a:spLocks noGrp="1"/>
          </p:cNvSpPr>
          <p:nvPr>
            <p:ph idx="1"/>
          </p:nvPr>
        </p:nvSpPr>
        <p:spPr/>
        <p:txBody>
          <a:bodyPr/>
          <a:lstStyle/>
          <a:p>
            <a:r>
              <a:rPr lang="en-US" dirty="0"/>
              <a:t>Who will pay you for your time</a:t>
            </a:r>
          </a:p>
          <a:p>
            <a:r>
              <a:rPr lang="en-US" dirty="0"/>
              <a:t>What to bring with you</a:t>
            </a:r>
          </a:p>
          <a:p>
            <a:r>
              <a:rPr lang="en-US" dirty="0"/>
              <a:t>The general nature of the case</a:t>
            </a:r>
          </a:p>
          <a:p>
            <a:r>
              <a:rPr lang="en-US" dirty="0"/>
              <a:t>Specific items of interest or dispute</a:t>
            </a:r>
          </a:p>
          <a:p>
            <a:r>
              <a:rPr lang="en-US" dirty="0"/>
              <a:t>What to do if contacted by the other side</a:t>
            </a:r>
          </a:p>
          <a:p>
            <a:r>
              <a:rPr lang="en-US" dirty="0"/>
              <a:t>When the pretrial meeting will be held</a:t>
            </a:r>
          </a:p>
          <a:p>
            <a:r>
              <a:rPr lang="en-US" dirty="0"/>
              <a:t>Arrange for final confirmation of plans, etc.</a:t>
            </a:r>
          </a:p>
        </p:txBody>
      </p:sp>
    </p:spTree>
    <p:extLst>
      <p:ext uri="{BB962C8B-B14F-4D97-AF65-F5344CB8AC3E}">
        <p14:creationId xmlns:p14="http://schemas.microsoft.com/office/powerpoint/2010/main" val="2484412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E01D7A-9EEA-4529-B4A3-1C731D85A78D}"/>
              </a:ext>
            </a:extLst>
          </p:cNvPr>
          <p:cNvSpPr>
            <a:spLocks noGrp="1"/>
          </p:cNvSpPr>
          <p:nvPr>
            <p:ph type="title"/>
          </p:nvPr>
        </p:nvSpPr>
        <p:spPr/>
        <p:txBody>
          <a:bodyPr>
            <a:normAutofit fontScale="90000"/>
          </a:bodyPr>
          <a:lstStyle/>
          <a:p>
            <a:r>
              <a:rPr lang="en-US" dirty="0"/>
              <a:t>In court </a:t>
            </a:r>
            <a:br>
              <a:rPr lang="en-US" dirty="0"/>
            </a:br>
            <a:r>
              <a:rPr lang="en-US" dirty="0"/>
              <a:t>a “kit” of reference material</a:t>
            </a:r>
          </a:p>
        </p:txBody>
      </p:sp>
      <p:pic>
        <p:nvPicPr>
          <p:cNvPr id="6" name="Content Placeholder 5">
            <a:extLst>
              <a:ext uri="{FF2B5EF4-FFF2-40B4-BE49-F238E27FC236}">
                <a16:creationId xmlns:a16="http://schemas.microsoft.com/office/drawing/2014/main" xmlns="" id="{D99917F2-DC58-4DDA-9291-10C28DBA0F1D}"/>
              </a:ext>
            </a:extLst>
          </p:cNvPr>
          <p:cNvPicPr>
            <a:picLocks noGrp="1" noChangeAspect="1"/>
          </p:cNvPicPr>
          <p:nvPr>
            <p:ph idx="1"/>
          </p:nvPr>
        </p:nvPicPr>
        <p:blipFill>
          <a:blip r:embed="rId3"/>
          <a:stretch>
            <a:fillRect/>
          </a:stretch>
        </p:blipFill>
        <p:spPr>
          <a:xfrm>
            <a:off x="7721039" y="4189445"/>
            <a:ext cx="2668555" cy="2668555"/>
          </a:xfrm>
        </p:spPr>
      </p:pic>
      <p:sp>
        <p:nvSpPr>
          <p:cNvPr id="4" name="Text Placeholder 3">
            <a:extLst>
              <a:ext uri="{FF2B5EF4-FFF2-40B4-BE49-F238E27FC236}">
                <a16:creationId xmlns:a16="http://schemas.microsoft.com/office/drawing/2014/main" xmlns="" id="{FF73A4CC-CF78-4D9F-9737-71A2EF1069E6}"/>
              </a:ext>
            </a:extLst>
          </p:cNvPr>
          <p:cNvSpPr>
            <a:spLocks noGrp="1"/>
          </p:cNvSpPr>
          <p:nvPr>
            <p:ph type="body" sz="half" idx="2"/>
          </p:nvPr>
        </p:nvSpPr>
        <p:spPr/>
        <p:txBody>
          <a:bodyPr/>
          <a:lstStyle/>
          <a:p>
            <a:endParaRPr lang="en-US" dirty="0"/>
          </a:p>
        </p:txBody>
      </p:sp>
      <p:sp>
        <p:nvSpPr>
          <p:cNvPr id="7" name="TextBox 6">
            <a:extLst>
              <a:ext uri="{FF2B5EF4-FFF2-40B4-BE49-F238E27FC236}">
                <a16:creationId xmlns:a16="http://schemas.microsoft.com/office/drawing/2014/main" xmlns="" id="{0546D617-10F9-4CD6-A878-FDCF4C888E33}"/>
              </a:ext>
            </a:extLst>
          </p:cNvPr>
          <p:cNvSpPr txBox="1"/>
          <p:nvPr/>
        </p:nvSpPr>
        <p:spPr>
          <a:xfrm>
            <a:off x="6786694" y="58723"/>
            <a:ext cx="4379053" cy="923330"/>
          </a:xfrm>
          <a:prstGeom prst="rect">
            <a:avLst/>
          </a:prstGeom>
          <a:noFill/>
        </p:spPr>
        <p:txBody>
          <a:bodyPr wrap="square" rtlCol="0">
            <a:spAutoFit/>
          </a:bodyPr>
          <a:lstStyle/>
          <a:p>
            <a:pPr algn="ctr"/>
            <a:r>
              <a:rPr lang="en-US" dirty="0"/>
              <a:t>Make a small folder to suit your personal needs.  The content will vary with experience and interest.</a:t>
            </a:r>
          </a:p>
        </p:txBody>
      </p:sp>
      <p:sp>
        <p:nvSpPr>
          <p:cNvPr id="8" name="TextBox 7">
            <a:extLst>
              <a:ext uri="{FF2B5EF4-FFF2-40B4-BE49-F238E27FC236}">
                <a16:creationId xmlns:a16="http://schemas.microsoft.com/office/drawing/2014/main" xmlns="" id="{E8B6B094-8EB8-4B53-8941-A3A0EE4B9025}"/>
              </a:ext>
            </a:extLst>
          </p:cNvPr>
          <p:cNvSpPr txBox="1"/>
          <p:nvPr/>
        </p:nvSpPr>
        <p:spPr>
          <a:xfrm>
            <a:off x="6937695" y="1166070"/>
            <a:ext cx="4110606" cy="2585323"/>
          </a:xfrm>
          <a:prstGeom prst="rect">
            <a:avLst/>
          </a:prstGeom>
          <a:noFill/>
        </p:spPr>
        <p:txBody>
          <a:bodyPr wrap="square" rtlCol="0">
            <a:spAutoFit/>
          </a:bodyPr>
          <a:lstStyle/>
          <a:p>
            <a:pPr algn="ctr"/>
            <a:r>
              <a:rPr lang="en-US" dirty="0"/>
              <a:t>Pointer</a:t>
            </a:r>
          </a:p>
          <a:p>
            <a:pPr algn="ctr"/>
            <a:r>
              <a:rPr lang="en-US" dirty="0"/>
              <a:t>Calculator</a:t>
            </a:r>
          </a:p>
          <a:p>
            <a:pPr algn="ctr"/>
            <a:r>
              <a:rPr lang="en-US" dirty="0"/>
              <a:t>Blood volumes</a:t>
            </a:r>
          </a:p>
          <a:p>
            <a:pPr algn="ctr"/>
            <a:r>
              <a:rPr lang="en-US" dirty="0"/>
              <a:t>Conversion factors</a:t>
            </a:r>
          </a:p>
          <a:p>
            <a:pPr algn="ctr"/>
            <a:r>
              <a:rPr lang="en-US" dirty="0"/>
              <a:t>Normal Organ Weights</a:t>
            </a:r>
          </a:p>
          <a:p>
            <a:pPr algn="ctr"/>
            <a:r>
              <a:rPr lang="en-US" dirty="0"/>
              <a:t>Height and Weight of Children</a:t>
            </a:r>
          </a:p>
          <a:p>
            <a:pPr algn="ctr"/>
            <a:r>
              <a:rPr lang="en-US" dirty="0"/>
              <a:t>Widmark-type body water values</a:t>
            </a:r>
          </a:p>
          <a:p>
            <a:pPr algn="ctr"/>
            <a:r>
              <a:rPr lang="en-US" dirty="0"/>
              <a:t>Selected data for drugs and alcohol</a:t>
            </a:r>
          </a:p>
          <a:p>
            <a:pPr algn="ctr"/>
            <a:r>
              <a:rPr lang="en-US" dirty="0"/>
              <a:t>Etc.</a:t>
            </a:r>
          </a:p>
        </p:txBody>
      </p:sp>
    </p:spTree>
    <p:extLst>
      <p:ext uri="{BB962C8B-B14F-4D97-AF65-F5344CB8AC3E}">
        <p14:creationId xmlns:p14="http://schemas.microsoft.com/office/powerpoint/2010/main" val="1946666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0CAFC28B-5CF9-4816-AE17-2F47EBE818D6}"/>
              </a:ext>
            </a:extLst>
          </p:cNvPr>
          <p:cNvSpPr>
            <a:spLocks noGrp="1"/>
          </p:cNvSpPr>
          <p:nvPr>
            <p:ph type="body" idx="1"/>
          </p:nvPr>
        </p:nvSpPr>
        <p:spPr/>
        <p:txBody>
          <a:bodyPr/>
          <a:lstStyle/>
          <a:p>
            <a:r>
              <a:rPr lang="en-US" dirty="0"/>
              <a:t>cause</a:t>
            </a:r>
          </a:p>
        </p:txBody>
      </p:sp>
      <p:sp>
        <p:nvSpPr>
          <p:cNvPr id="3" name="Content Placeholder 2">
            <a:extLst>
              <a:ext uri="{FF2B5EF4-FFF2-40B4-BE49-F238E27FC236}">
                <a16:creationId xmlns:a16="http://schemas.microsoft.com/office/drawing/2014/main" xmlns="" id="{6F80F3A5-3552-45C9-9F81-8F1542E883A3}"/>
              </a:ext>
            </a:extLst>
          </p:cNvPr>
          <p:cNvSpPr>
            <a:spLocks noGrp="1"/>
          </p:cNvSpPr>
          <p:nvPr>
            <p:ph sz="half" idx="2"/>
          </p:nvPr>
        </p:nvSpPr>
        <p:spPr>
          <a:xfrm>
            <a:off x="1583436" y="3143250"/>
            <a:ext cx="4270248" cy="2596776"/>
          </a:xfrm>
        </p:spPr>
        <p:txBody>
          <a:bodyPr/>
          <a:lstStyle/>
          <a:p>
            <a:r>
              <a:rPr lang="en-US" dirty="0"/>
              <a:t>Proximate, initiating, moving, primary</a:t>
            </a:r>
          </a:p>
          <a:p>
            <a:r>
              <a:rPr lang="en-US" dirty="0"/>
              <a:t>Intermediate</a:t>
            </a:r>
          </a:p>
          <a:p>
            <a:r>
              <a:rPr lang="en-US" dirty="0"/>
              <a:t>Immediate</a:t>
            </a:r>
          </a:p>
          <a:p>
            <a:r>
              <a:rPr lang="en-US" dirty="0"/>
              <a:t>(Intervening)</a:t>
            </a:r>
          </a:p>
        </p:txBody>
      </p:sp>
      <p:sp>
        <p:nvSpPr>
          <p:cNvPr id="4" name="Content Placeholder 3">
            <a:extLst>
              <a:ext uri="{FF2B5EF4-FFF2-40B4-BE49-F238E27FC236}">
                <a16:creationId xmlns:a16="http://schemas.microsoft.com/office/drawing/2014/main" xmlns="" id="{7C41235C-29BB-4373-A5CD-45452466A5DE}"/>
              </a:ext>
            </a:extLst>
          </p:cNvPr>
          <p:cNvSpPr>
            <a:spLocks noGrp="1"/>
          </p:cNvSpPr>
          <p:nvPr>
            <p:ph sz="quarter" idx="4"/>
          </p:nvPr>
        </p:nvSpPr>
        <p:spPr/>
        <p:txBody>
          <a:bodyPr/>
          <a:lstStyle/>
          <a:p>
            <a:r>
              <a:rPr lang="en-US" dirty="0"/>
              <a:t>The circumstances, 5 possibilities</a:t>
            </a:r>
          </a:p>
          <a:p>
            <a:r>
              <a:rPr lang="en-US" dirty="0"/>
              <a:t>Natural,  Accident, Homicide, Suicide, Undetermined </a:t>
            </a:r>
          </a:p>
        </p:txBody>
      </p:sp>
      <p:sp>
        <p:nvSpPr>
          <p:cNvPr id="5" name="Text Placeholder 4">
            <a:extLst>
              <a:ext uri="{FF2B5EF4-FFF2-40B4-BE49-F238E27FC236}">
                <a16:creationId xmlns:a16="http://schemas.microsoft.com/office/drawing/2014/main" xmlns="" id="{378A245A-86D1-4C47-B5A1-6867388A6AD5}"/>
              </a:ext>
            </a:extLst>
          </p:cNvPr>
          <p:cNvSpPr>
            <a:spLocks noGrp="1"/>
          </p:cNvSpPr>
          <p:nvPr>
            <p:ph type="body" sz="quarter" idx="13"/>
          </p:nvPr>
        </p:nvSpPr>
        <p:spPr/>
        <p:txBody>
          <a:bodyPr/>
          <a:lstStyle/>
          <a:p>
            <a:r>
              <a:rPr lang="en-US" dirty="0"/>
              <a:t>Manner</a:t>
            </a:r>
          </a:p>
        </p:txBody>
      </p:sp>
      <p:sp>
        <p:nvSpPr>
          <p:cNvPr id="6" name="Title 5">
            <a:extLst>
              <a:ext uri="{FF2B5EF4-FFF2-40B4-BE49-F238E27FC236}">
                <a16:creationId xmlns:a16="http://schemas.microsoft.com/office/drawing/2014/main" xmlns="" id="{33187FC3-1F1F-4F6B-94E4-6A4A57A625F5}"/>
              </a:ext>
            </a:extLst>
          </p:cNvPr>
          <p:cNvSpPr>
            <a:spLocks noGrp="1"/>
          </p:cNvSpPr>
          <p:nvPr>
            <p:ph type="title"/>
          </p:nvPr>
        </p:nvSpPr>
        <p:spPr/>
        <p:txBody>
          <a:bodyPr/>
          <a:lstStyle/>
          <a:p>
            <a:r>
              <a:rPr lang="en-US" dirty="0"/>
              <a:t>In Court</a:t>
            </a:r>
            <a:br>
              <a:rPr lang="en-US" dirty="0"/>
            </a:br>
            <a:r>
              <a:rPr lang="en-US" dirty="0"/>
              <a:t>definitions, medical and legal</a:t>
            </a:r>
          </a:p>
        </p:txBody>
      </p:sp>
      <p:sp>
        <p:nvSpPr>
          <p:cNvPr id="7" name="TextBox 6">
            <a:extLst>
              <a:ext uri="{FF2B5EF4-FFF2-40B4-BE49-F238E27FC236}">
                <a16:creationId xmlns:a16="http://schemas.microsoft.com/office/drawing/2014/main" xmlns="" id="{4419C9F9-8692-45A7-9135-BD3F15139986}"/>
              </a:ext>
            </a:extLst>
          </p:cNvPr>
          <p:cNvSpPr txBox="1"/>
          <p:nvPr/>
        </p:nvSpPr>
        <p:spPr>
          <a:xfrm>
            <a:off x="4907559" y="4773335"/>
            <a:ext cx="1669409" cy="369332"/>
          </a:xfrm>
          <a:prstGeom prst="rect">
            <a:avLst/>
          </a:prstGeom>
          <a:noFill/>
        </p:spPr>
        <p:txBody>
          <a:bodyPr wrap="square" rtlCol="0">
            <a:spAutoFit/>
          </a:bodyPr>
          <a:lstStyle/>
          <a:p>
            <a:pPr algn="ctr"/>
            <a:r>
              <a:rPr lang="en-US" dirty="0">
                <a:solidFill>
                  <a:schemeClr val="bg1">
                    <a:lumMod val="50000"/>
                  </a:schemeClr>
                </a:solidFill>
              </a:rPr>
              <a:t>MECHANISM</a:t>
            </a:r>
          </a:p>
        </p:txBody>
      </p:sp>
      <p:sp>
        <p:nvSpPr>
          <p:cNvPr id="8" name="TextBox 7">
            <a:extLst>
              <a:ext uri="{FF2B5EF4-FFF2-40B4-BE49-F238E27FC236}">
                <a16:creationId xmlns:a16="http://schemas.microsoft.com/office/drawing/2014/main" xmlns="" id="{0117867A-F6FD-4C13-AD96-00191979F261}"/>
              </a:ext>
            </a:extLst>
          </p:cNvPr>
          <p:cNvSpPr txBox="1"/>
          <p:nvPr/>
        </p:nvSpPr>
        <p:spPr>
          <a:xfrm>
            <a:off x="3414319" y="5217952"/>
            <a:ext cx="4848838" cy="646331"/>
          </a:xfrm>
          <a:prstGeom prst="rect">
            <a:avLst/>
          </a:prstGeom>
          <a:noFill/>
        </p:spPr>
        <p:txBody>
          <a:bodyPr wrap="square" rtlCol="0">
            <a:spAutoFit/>
          </a:bodyPr>
          <a:lstStyle/>
          <a:p>
            <a:pPr marL="285750" indent="-285750">
              <a:buFont typeface="Arial" panose="020B0604020202020204" pitchFamily="34" charset="0"/>
              <a:buChar char="•"/>
            </a:pPr>
            <a:r>
              <a:rPr lang="en-US" dirty="0"/>
              <a:t>Disturbances/Malfunction initiated by the cause</a:t>
            </a:r>
          </a:p>
          <a:p>
            <a:pPr marL="285750" indent="-285750">
              <a:buFont typeface="Arial" panose="020B0604020202020204" pitchFamily="34" charset="0"/>
              <a:buChar char="•"/>
            </a:pPr>
            <a:r>
              <a:rPr lang="en-US" dirty="0"/>
              <a:t>Usually do not belong on the death certificate</a:t>
            </a:r>
          </a:p>
        </p:txBody>
      </p:sp>
    </p:spTree>
    <p:extLst>
      <p:ext uri="{BB962C8B-B14F-4D97-AF65-F5344CB8AC3E}">
        <p14:creationId xmlns:p14="http://schemas.microsoft.com/office/powerpoint/2010/main" val="500478944"/>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xmlns=""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171</TotalTime>
  <Words>1396</Words>
  <Application>Microsoft Office PowerPoint</Application>
  <PresentationFormat>Custom</PresentationFormat>
  <Paragraphs>170</Paragraphs>
  <Slides>26</Slides>
  <Notes>7</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Parcel</vt:lpstr>
      <vt:lpstr>Donald T. Reay, MD</vt:lpstr>
      <vt:lpstr>The original presentation</vt:lpstr>
      <vt:lpstr>The Pathologist as a Witness Donald T. Reay, MD </vt:lpstr>
      <vt:lpstr>PowerPoint Presentation</vt:lpstr>
      <vt:lpstr>PowerPoint Presentation</vt:lpstr>
      <vt:lpstr>As soon as you know you are needed record necessary basic information</vt:lpstr>
      <vt:lpstr>As soon as you know you are needed record necessary basic information (Continued)</vt:lpstr>
      <vt:lpstr>In court  a “kit” of reference material</vt:lpstr>
      <vt:lpstr>In Court definitions, medical and legal</vt:lpstr>
      <vt:lpstr>In Court Definitions, Medical and Legal</vt:lpstr>
      <vt:lpstr>PowerPoint Presentation</vt:lpstr>
      <vt:lpstr>At the Courthouse</vt:lpstr>
      <vt:lpstr>In Court General</vt:lpstr>
      <vt:lpstr>In Court Questions and Answers</vt:lpstr>
      <vt:lpstr>In Court Questions and Answers</vt:lpstr>
      <vt:lpstr>In Court Testify on a professional level</vt:lpstr>
      <vt:lpstr>In Court Testify on a Professional Level</vt:lpstr>
      <vt:lpstr>In Court Testify on a professional level</vt:lpstr>
      <vt:lpstr>In Court Miscellaneous items Introducing the autopsy report or records</vt:lpstr>
      <vt:lpstr>In Court Miscellaneous Items</vt:lpstr>
      <vt:lpstr>In court trick questions and problem areas</vt:lpstr>
      <vt:lpstr>In Court Trick questions and problem areas</vt:lpstr>
      <vt:lpstr>In court trick questions and problem areas</vt:lpstr>
      <vt:lpstr>In Court Counter tactics (when Experienced)</vt:lpstr>
      <vt:lpstr>In court counter tactics (when experienced)</vt:lpstr>
      <vt:lpstr>In court counter tactics (when experienced)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Pathologist as a Witness Donald T. Reay, MD</dc:title>
  <dc:creator>Aiken, Sally</dc:creator>
  <cp:lastModifiedBy>Reade A Quinton</cp:lastModifiedBy>
  <cp:revision>29</cp:revision>
  <dcterms:created xsi:type="dcterms:W3CDTF">2019-09-24T19:25:46Z</dcterms:created>
  <dcterms:modified xsi:type="dcterms:W3CDTF">2020-07-31T21:43:21Z</dcterms:modified>
</cp:coreProperties>
</file>